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7" r:id="rId4"/>
    <p:sldId id="258" r:id="rId5"/>
    <p:sldId id="259" r:id="rId6"/>
    <p:sldId id="264" r:id="rId7"/>
    <p:sldId id="266" r:id="rId8"/>
    <p:sldId id="277" r:id="rId9"/>
    <p:sldId id="265" r:id="rId10"/>
    <p:sldId id="276" r:id="rId11"/>
    <p:sldId id="267" r:id="rId12"/>
    <p:sldId id="268" r:id="rId13"/>
    <p:sldId id="269" r:id="rId14"/>
    <p:sldId id="272" r:id="rId15"/>
    <p:sldId id="260" r:id="rId16"/>
    <p:sldId id="261" r:id="rId17"/>
    <p:sldId id="26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imuraz\Downloads\tab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Nominal GDP, Rub.</c:v>
          </c:tx>
          <c:marker>
            <c:symbol val="none"/>
          </c:marker>
          <c:cat>
            <c:numRef>
              <c:f>[tab1.xls]Лист1!$A$8:$R$8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[tab1.xls]Лист1!$A$9:$R$9</c:f>
              <c:numCache>
                <c:formatCode>0.0</c:formatCode>
                <c:ptCount val="18"/>
                <c:pt idx="0">
                  <c:v>1428.5220999999999</c:v>
                </c:pt>
                <c:pt idx="1">
                  <c:v>2007.8251</c:v>
                </c:pt>
                <c:pt idx="2">
                  <c:v>2342.5140000000001</c:v>
                </c:pt>
                <c:pt idx="3">
                  <c:v>2629.623</c:v>
                </c:pt>
                <c:pt idx="4">
                  <c:v>4823.2335000000003</c:v>
                </c:pt>
                <c:pt idx="5">
                  <c:v>7305.6463000000003</c:v>
                </c:pt>
                <c:pt idx="6">
                  <c:v>8943.5823999999993</c:v>
                </c:pt>
                <c:pt idx="7">
                  <c:v>10830.5350532435</c:v>
                </c:pt>
                <c:pt idx="8">
                  <c:v>13208.233779341961</c:v>
                </c:pt>
                <c:pt idx="9">
                  <c:v>17027.190860304043</c:v>
                </c:pt>
                <c:pt idx="10">
                  <c:v>21609.765489326972</c:v>
                </c:pt>
                <c:pt idx="11">
                  <c:v>26917.201375099718</c:v>
                </c:pt>
                <c:pt idx="12">
                  <c:v>33247.513228822107</c:v>
                </c:pt>
                <c:pt idx="13">
                  <c:v>41276.849187030297</c:v>
                </c:pt>
                <c:pt idx="14">
                  <c:v>38807.218574756174</c:v>
                </c:pt>
                <c:pt idx="15">
                  <c:v>46308.541189918149</c:v>
                </c:pt>
                <c:pt idx="16">
                  <c:v>55799.572599506209</c:v>
                </c:pt>
                <c:pt idx="17">
                  <c:v>62599.057334281155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22048"/>
        <c:axId val="51923584"/>
      </c:lineChart>
      <c:lineChart>
        <c:grouping val="standard"/>
        <c:varyColors val="0"/>
        <c:ser>
          <c:idx val="2"/>
          <c:order val="1"/>
          <c:tx>
            <c:v>Average oil price, $</c:v>
          </c:tx>
          <c:marker>
            <c:symbol val="none"/>
          </c:marker>
          <c:val>
            <c:numRef>
              <c:f>[tab1.xls]Лист1!$A$10:$R$10</c:f>
              <c:numCache>
                <c:formatCode>General</c:formatCode>
                <c:ptCount val="18"/>
                <c:pt idx="0">
                  <c:v>16.75</c:v>
                </c:pt>
                <c:pt idx="1">
                  <c:v>20.46</c:v>
                </c:pt>
                <c:pt idx="2">
                  <c:v>18.64</c:v>
                </c:pt>
                <c:pt idx="3">
                  <c:v>11.91</c:v>
                </c:pt>
                <c:pt idx="4">
                  <c:v>16.559999999999999</c:v>
                </c:pt>
                <c:pt idx="5">
                  <c:v>27.39</c:v>
                </c:pt>
                <c:pt idx="6">
                  <c:v>23</c:v>
                </c:pt>
                <c:pt idx="7">
                  <c:v>22.81</c:v>
                </c:pt>
                <c:pt idx="8">
                  <c:v>27.69</c:v>
                </c:pt>
                <c:pt idx="9">
                  <c:v>37.659999999999997</c:v>
                </c:pt>
                <c:pt idx="10">
                  <c:v>58.3</c:v>
                </c:pt>
                <c:pt idx="11">
                  <c:v>64.2</c:v>
                </c:pt>
                <c:pt idx="12">
                  <c:v>91.48</c:v>
                </c:pt>
                <c:pt idx="13">
                  <c:v>53.48</c:v>
                </c:pt>
                <c:pt idx="14">
                  <c:v>71.209999999999994</c:v>
                </c:pt>
                <c:pt idx="15">
                  <c:v>87.04</c:v>
                </c:pt>
                <c:pt idx="16">
                  <c:v>86.46</c:v>
                </c:pt>
                <c:pt idx="17">
                  <c:v>87.13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24928"/>
        <c:axId val="52523392"/>
      </c:lineChart>
      <c:catAx>
        <c:axId val="519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923584"/>
        <c:crosses val="autoZero"/>
        <c:auto val="1"/>
        <c:lblAlgn val="ctr"/>
        <c:lblOffset val="100"/>
        <c:noMultiLvlLbl val="0"/>
      </c:catAx>
      <c:valAx>
        <c:axId val="519235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1922048"/>
        <c:crosses val="autoZero"/>
        <c:crossBetween val="between"/>
      </c:valAx>
      <c:valAx>
        <c:axId val="525233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2524928"/>
        <c:crosses val="max"/>
        <c:crossBetween val="between"/>
      </c:valAx>
      <c:catAx>
        <c:axId val="52524928"/>
        <c:scaling>
          <c:orientation val="minMax"/>
        </c:scaling>
        <c:delete val="1"/>
        <c:axPos val="b"/>
        <c:majorTickMark val="out"/>
        <c:minorTickMark val="none"/>
        <c:tickLblPos val="nextTo"/>
        <c:crossAx val="5252339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6E81-CF26-470E-B91E-F9C2E9511144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DEE5E-F0BE-4E9A-BB3E-9DD49615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7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EE5E-F0BE-4E9A-BB3E-9DD49615B0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1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0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6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0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5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E949-FCA2-48DF-B83C-A411B97FEC0C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5EAF-1A0A-4077-B0A1-3F16DE35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Doing business in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Teimuraz</a:t>
            </a:r>
            <a:r>
              <a:rPr lang="en-US" dirty="0" smtClean="0"/>
              <a:t> </a:t>
            </a:r>
            <a:r>
              <a:rPr lang="en-US" dirty="0" err="1" smtClean="0"/>
              <a:t>Vashakmadze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" y="-19888"/>
            <a:ext cx="1538088" cy="2074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5" y="764704"/>
            <a:ext cx="3225803" cy="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Europe continues to have the </a:t>
            </a:r>
            <a:r>
              <a:rPr lang="en-US" sz="3600" dirty="0" smtClean="0"/>
              <a:t>largest number of </a:t>
            </a:r>
            <a:r>
              <a:rPr lang="en-US" sz="3600" dirty="0"/>
              <a:t>realized FDI projects </a:t>
            </a:r>
            <a:r>
              <a:rPr lang="en-US" sz="3600" dirty="0" smtClean="0"/>
              <a:t>in Russia</a:t>
            </a:r>
            <a:endParaRPr lang="ru-RU" sz="3600" dirty="0"/>
          </a:p>
        </p:txBody>
      </p:sp>
      <p:pic>
        <p:nvPicPr>
          <p:cNvPr id="4" name="Объект 3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28531" r="15213" b="18760"/>
          <a:stretch/>
        </p:blipFill>
        <p:spPr>
          <a:xfrm>
            <a:off x="179512" y="1573767"/>
            <a:ext cx="8774765" cy="52396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Russia is seventh-largest </a:t>
            </a:r>
            <a:r>
              <a:rPr lang="en-US" dirty="0"/>
              <a:t>for projects</a:t>
            </a:r>
            <a:endParaRPr lang="ru-RU" dirty="0"/>
          </a:p>
        </p:txBody>
      </p:sp>
      <p:pic>
        <p:nvPicPr>
          <p:cNvPr id="4" name="Объект 3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13608" r="28804" b="10504"/>
          <a:stretch/>
        </p:blipFill>
        <p:spPr>
          <a:xfrm>
            <a:off x="374449" y="1700808"/>
            <a:ext cx="8374015" cy="50668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Investors </a:t>
            </a:r>
            <a:r>
              <a:rPr lang="en-US" sz="3200" dirty="0"/>
              <a:t>come to </a:t>
            </a:r>
            <a:r>
              <a:rPr lang="en-US" sz="3200" dirty="0" smtClean="0"/>
              <a:t>Russia to manufacture </a:t>
            </a:r>
            <a:r>
              <a:rPr lang="en-US" sz="3200" dirty="0"/>
              <a:t>goods for the </a:t>
            </a:r>
            <a:r>
              <a:rPr lang="en-US" sz="3200" dirty="0" smtClean="0"/>
              <a:t>local market</a:t>
            </a:r>
            <a:r>
              <a:rPr lang="en-US" sz="3200" dirty="0"/>
              <a:t>, but also distribute globally</a:t>
            </a:r>
            <a:endParaRPr lang="ru-RU" sz="3200" dirty="0"/>
          </a:p>
        </p:txBody>
      </p:sp>
      <p:pic>
        <p:nvPicPr>
          <p:cNvPr id="8" name="Объект 7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28531" r="44701" b="21300"/>
          <a:stretch/>
        </p:blipFill>
        <p:spPr>
          <a:xfrm>
            <a:off x="553620" y="1948304"/>
            <a:ext cx="8012455" cy="458684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Russia’s industrial sector attracts </a:t>
            </a:r>
            <a:r>
              <a:rPr lang="en-US" dirty="0" smtClean="0"/>
              <a:t>more FDI projects </a:t>
            </a:r>
            <a:r>
              <a:rPr lang="en-US" dirty="0"/>
              <a:t>than any other sector</a:t>
            </a:r>
            <a:endParaRPr lang="ru-RU" dirty="0"/>
          </a:p>
        </p:txBody>
      </p:sp>
      <p:pic>
        <p:nvPicPr>
          <p:cNvPr id="4" name="Объект 3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t="26943" r="17863" b="21300"/>
          <a:stretch/>
        </p:blipFill>
        <p:spPr>
          <a:xfrm>
            <a:off x="162646" y="1671081"/>
            <a:ext cx="8801842" cy="51422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14242" r="65384" b="7328"/>
          <a:stretch/>
        </p:blipFill>
        <p:spPr>
          <a:xfrm>
            <a:off x="663562" y="15678"/>
            <a:ext cx="4196470" cy="6819262"/>
          </a:xfrm>
        </p:spPr>
      </p:pic>
      <p:sp>
        <p:nvSpPr>
          <p:cNvPr id="5" name="Прямоугольник 4"/>
          <p:cNvSpPr/>
          <p:nvPr/>
        </p:nvSpPr>
        <p:spPr>
          <a:xfrm>
            <a:off x="4608512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Source: Ernst &amp; Young 2012 </a:t>
            </a:r>
            <a:r>
              <a:rPr lang="en-US" dirty="0" smtClean="0"/>
              <a:t>Russia attractiveness survey</a:t>
            </a:r>
            <a:r>
              <a:rPr lang="en-US" dirty="0"/>
              <a:t>. Total respondents: 208.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88840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“In </a:t>
            </a:r>
            <a:r>
              <a:rPr lang="en-US" sz="2800" dirty="0"/>
              <a:t>2011, the number of </a:t>
            </a:r>
            <a:r>
              <a:rPr lang="en-US" sz="2800" dirty="0" smtClean="0"/>
              <a:t>Russians </a:t>
            </a:r>
            <a:r>
              <a:rPr lang="en-US" sz="2800" dirty="0"/>
              <a:t>online went up by 14% to </a:t>
            </a:r>
            <a:r>
              <a:rPr lang="en-US" sz="2800" dirty="0" smtClean="0"/>
              <a:t>53 </a:t>
            </a:r>
            <a:r>
              <a:rPr lang="en-US" sz="2800" dirty="0"/>
              <a:t>million, making the country’s online </a:t>
            </a:r>
            <a:r>
              <a:rPr lang="en-US" sz="2800" dirty="0" smtClean="0"/>
              <a:t>population </a:t>
            </a:r>
            <a:r>
              <a:rPr lang="en-US" sz="2800" dirty="0"/>
              <a:t>the largest in </a:t>
            </a:r>
            <a:r>
              <a:rPr lang="en-US" sz="2800" dirty="0" smtClean="0"/>
              <a:t>Europe”.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environment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Every legal entity registered in Russia must prepare standalone RAS financial statements for each financial reporting (calendar) year ending 31 December.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audit of annual RAS financial statements is mandatory for:</a:t>
            </a:r>
          </a:p>
          <a:p>
            <a:pPr lvl="1"/>
            <a:r>
              <a:rPr lang="en-US" sz="2000" dirty="0" smtClean="0"/>
              <a:t>Open joint stock companies</a:t>
            </a:r>
          </a:p>
          <a:p>
            <a:pPr lvl="1"/>
            <a:r>
              <a:rPr lang="en-US" sz="2000" dirty="0" smtClean="0"/>
              <a:t>Companies with securities traded on stock exchanges</a:t>
            </a:r>
          </a:p>
          <a:p>
            <a:pPr lvl="1"/>
            <a:r>
              <a:rPr lang="en-US" sz="2000" dirty="0" smtClean="0"/>
              <a:t>Banks and other lending agencies, insurance companies, credit </a:t>
            </a:r>
            <a:r>
              <a:rPr lang="en-US" sz="2000" dirty="0" err="1" smtClean="0"/>
              <a:t>bureaux</a:t>
            </a:r>
            <a:r>
              <a:rPr lang="en-US" sz="2000" dirty="0" smtClean="0"/>
              <a:t>, pension and investment funds, securities’ markets participants and stock exchanges</a:t>
            </a:r>
          </a:p>
          <a:p>
            <a:pPr lvl="1"/>
            <a:r>
              <a:rPr lang="en-US" sz="2000" dirty="0" smtClean="0"/>
              <a:t>Companies with annual revenue for the preceding financial year exceeding RUB 400 million (approximately EUR 10 million)</a:t>
            </a:r>
          </a:p>
          <a:p>
            <a:pPr lvl="1"/>
            <a:r>
              <a:rPr lang="en-US" sz="2000" dirty="0" smtClean="0"/>
              <a:t>Companies with total assets as at the preceding 31 December exceeding RUB 60 million (approximately EUR 1,5 million)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foreign legal entity which conducts activity in Russia through a representative offices, branches, construction sites and other places of business, for a period exceeding 30 days in a calendar year, is required to register with the Russian tax authorities within 30 days of commencing activity</a:t>
            </a:r>
          </a:p>
          <a:p>
            <a:r>
              <a:rPr lang="en-US" sz="2400" dirty="0" smtClean="0"/>
              <a:t>Key tax rates:</a:t>
            </a:r>
          </a:p>
          <a:p>
            <a:pPr lvl="1"/>
            <a:r>
              <a:rPr lang="en-US" sz="2000" dirty="0" smtClean="0"/>
              <a:t>Profit </a:t>
            </a:r>
            <a:r>
              <a:rPr lang="en-US" sz="2000" dirty="0" smtClean="0"/>
              <a:t>tax: 20</a:t>
            </a:r>
            <a:r>
              <a:rPr lang="en-US" sz="2000" dirty="0" smtClean="0"/>
              <a:t>%</a:t>
            </a:r>
          </a:p>
          <a:p>
            <a:pPr lvl="1"/>
            <a:r>
              <a:rPr lang="en-US" sz="2000" dirty="0" smtClean="0"/>
              <a:t>VAT: 18</a:t>
            </a:r>
            <a:r>
              <a:rPr lang="en-US" sz="2000" dirty="0" smtClean="0"/>
              <a:t>%</a:t>
            </a:r>
          </a:p>
          <a:p>
            <a:pPr lvl="1"/>
            <a:r>
              <a:rPr lang="en-US" sz="2000" dirty="0" smtClean="0"/>
              <a:t>Property </a:t>
            </a:r>
            <a:r>
              <a:rPr lang="en-US" sz="2000" dirty="0" smtClean="0"/>
              <a:t>tax: </a:t>
            </a:r>
            <a:r>
              <a:rPr lang="en-US" sz="2000" dirty="0" smtClean="0"/>
              <a:t>2,2%</a:t>
            </a:r>
          </a:p>
          <a:p>
            <a:pPr lvl="1"/>
            <a:r>
              <a:rPr lang="en-US" sz="2000" dirty="0" smtClean="0"/>
              <a:t>Social </a:t>
            </a:r>
            <a:r>
              <a:rPr lang="en-US" sz="2000" dirty="0" smtClean="0"/>
              <a:t>contributions: </a:t>
            </a:r>
            <a:r>
              <a:rPr lang="en-US" sz="2000" dirty="0" smtClean="0"/>
              <a:t>30% (before 568 000 </a:t>
            </a:r>
            <a:r>
              <a:rPr lang="en-US" sz="2000" dirty="0" smtClean="0"/>
              <a:t>rub.), </a:t>
            </a:r>
            <a:r>
              <a:rPr lang="en-US" sz="2000" dirty="0" smtClean="0"/>
              <a:t>10% (above 568 000 </a:t>
            </a:r>
            <a:r>
              <a:rPr lang="en-US" sz="2000" dirty="0" smtClean="0"/>
              <a:t>rub.)</a:t>
            </a:r>
            <a:endParaRPr lang="en-US" sz="2000" dirty="0" smtClean="0"/>
          </a:p>
          <a:p>
            <a:pPr lvl="1"/>
            <a:r>
              <a:rPr lang="en-US" sz="2000" dirty="0" smtClean="0"/>
              <a:t>Personal income tax – 13% (for residents), 30% (for non-residents)</a:t>
            </a:r>
          </a:p>
          <a:p>
            <a:pPr lvl="1"/>
            <a:r>
              <a:rPr lang="en-US" sz="2000" dirty="0" smtClean="0"/>
              <a:t>Dividends – 9% (for residents), from 5% (under DTT)</a:t>
            </a:r>
            <a:endParaRPr lang="en-US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Double tax treaty with the Netherlands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Dividends:</a:t>
            </a:r>
          </a:p>
          <a:p>
            <a:pPr lvl="1"/>
            <a:r>
              <a:rPr lang="en-US" dirty="0" smtClean="0"/>
              <a:t>Major shareholding – 5% (25% &amp; EUR 75,000)</a:t>
            </a:r>
          </a:p>
          <a:p>
            <a:pPr lvl="1"/>
            <a:r>
              <a:rPr lang="en-US" dirty="0" smtClean="0"/>
              <a:t>Minor shareholding – 15%</a:t>
            </a:r>
          </a:p>
          <a:p>
            <a:r>
              <a:rPr lang="en-US" dirty="0" smtClean="0"/>
              <a:t>Interest – 0%</a:t>
            </a:r>
          </a:p>
          <a:p>
            <a:r>
              <a:rPr lang="en-US" dirty="0" smtClean="0"/>
              <a:t>Royalties – 0%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 control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Transaction passports. This involves filing documentation relating to the transaction with the bank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Payments between residents can only be made in rubles (exception borrowing in foreign currency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Residents are required to notify the local tax authorities on opening or closing an account in a bank located outside the RF.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perception?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Legal </a:t>
            </a:r>
            <a:r>
              <a:rPr lang="en-US" dirty="0"/>
              <a:t>protection, corruption and easiness of doing business are perceived by the global community as the largest barriers preventing business in </a:t>
            </a:r>
            <a:r>
              <a:rPr lang="en-US" dirty="0" smtClean="0"/>
              <a:t>Russia</a:t>
            </a:r>
          </a:p>
          <a:p>
            <a:r>
              <a:rPr lang="en-US" dirty="0" smtClean="0"/>
              <a:t>Positive </a:t>
            </a:r>
            <a:r>
              <a:rPr lang="en-US" dirty="0"/>
              <a:t>macroeconomic outlook is not always strong enough to overcome perceived barriers</a:t>
            </a:r>
          </a:p>
          <a:p>
            <a:endParaRPr lang="en-US" dirty="0" smtClean="0"/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travel tends to be positively correlated with a perception of a favorable business climate in the region</a:t>
            </a:r>
          </a:p>
          <a:p>
            <a:pPr lvl="1"/>
            <a:r>
              <a:rPr lang="en-US" dirty="0"/>
              <a:t>Positive personal experience overshadowed by negative noise in the mass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788" y="6093296"/>
            <a:ext cx="776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KPMG. Global Perception of Moscow as an International Financial Center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snapshot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 (2011): 143 </a:t>
            </a:r>
            <a:r>
              <a:rPr lang="en-US" dirty="0" err="1" smtClean="0"/>
              <a:t>mln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Cities over 1 </a:t>
            </a:r>
            <a:r>
              <a:rPr lang="en-US" dirty="0" err="1" smtClean="0"/>
              <a:t>mln</a:t>
            </a:r>
            <a:r>
              <a:rPr lang="en-US" dirty="0" smtClean="0"/>
              <a:t>.: 14</a:t>
            </a:r>
          </a:p>
          <a:p>
            <a:r>
              <a:rPr lang="en-US" dirty="0" smtClean="0"/>
              <a:t>Nominal GDP: ~1,6 </a:t>
            </a:r>
            <a:r>
              <a:rPr lang="en-US" dirty="0" err="1" smtClean="0"/>
              <a:t>trln</a:t>
            </a:r>
            <a:r>
              <a:rPr lang="en-US" dirty="0" smtClean="0"/>
              <a:t>. Euro</a:t>
            </a:r>
          </a:p>
          <a:p>
            <a:r>
              <a:rPr lang="en-US" dirty="0" smtClean="0"/>
              <a:t>Real GDP growth (2012): +3,4%</a:t>
            </a:r>
          </a:p>
          <a:p>
            <a:r>
              <a:rPr lang="en-US" dirty="0" smtClean="0"/>
              <a:t>Average real GDP growth (2000-2012): +5,2%</a:t>
            </a:r>
          </a:p>
          <a:p>
            <a:r>
              <a:rPr lang="en-US" dirty="0" smtClean="0"/>
              <a:t>Inflation (2012): +6,6%</a:t>
            </a:r>
          </a:p>
          <a:p>
            <a:r>
              <a:rPr lang="en-US" dirty="0" smtClean="0"/>
              <a:t>Average inflation (2000-2012): +11,8%</a:t>
            </a:r>
          </a:p>
          <a:p>
            <a:r>
              <a:rPr lang="en-US" dirty="0" smtClean="0"/>
              <a:t>Foreign reserves (17.05.2013): $512,4 Bn.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RTSI vs. S&amp;P500 vs. DAX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38352" r="14861" b="18655"/>
          <a:stretch/>
        </p:blipFill>
        <p:spPr bwMode="auto">
          <a:xfrm>
            <a:off x="18591" y="1944968"/>
            <a:ext cx="9125410" cy="37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 (2008-2013)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39299" r="14861" b="18574"/>
          <a:stretch/>
        </p:blipFill>
        <p:spPr bwMode="auto">
          <a:xfrm>
            <a:off x="35496" y="1957605"/>
            <a:ext cx="9108504" cy="363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49280"/>
            <a:ext cx="673346" cy="90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0731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Russia experienced economic miracle?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resources is Russia’s most globally competitive </a:t>
            </a:r>
            <a:r>
              <a:rPr lang="en-US" dirty="0"/>
              <a:t>feature</a:t>
            </a:r>
            <a:endParaRPr lang="ru-RU" dirty="0"/>
          </a:p>
        </p:txBody>
      </p:sp>
      <p:pic>
        <p:nvPicPr>
          <p:cNvPr id="6" name="Объект 5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4" t="13925" r="11196" b="7011"/>
          <a:stretch/>
        </p:blipFill>
        <p:spPr>
          <a:xfrm>
            <a:off x="788501" y="1577370"/>
            <a:ext cx="3337383" cy="5193802"/>
          </a:xfrm>
        </p:spPr>
      </p:pic>
      <p:pic>
        <p:nvPicPr>
          <p:cNvPr id="7" name="Рисунок 6" descr="www.ey.com/Publication/vwLUAssets/Positioned_for_growth/$FILE/Positioned_for_growth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5" t="14635" r="28462" b="10206"/>
          <a:stretch/>
        </p:blipFill>
        <p:spPr>
          <a:xfrm>
            <a:off x="4721982" y="1499685"/>
            <a:ext cx="4026482" cy="5268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Europe </a:t>
            </a:r>
            <a:r>
              <a:rPr lang="en-US" sz="2800" dirty="0"/>
              <a:t>and Middle East tends to be more neutral or </a:t>
            </a:r>
            <a:r>
              <a:rPr lang="en-US" sz="2800" dirty="0" smtClean="0"/>
              <a:t>optimistic</a:t>
            </a:r>
            <a:r>
              <a:rPr lang="en-US" sz="2800" dirty="0"/>
              <a:t> impression of the business climate in Russia 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04" y="1556792"/>
            <a:ext cx="4889768" cy="521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has joined competition</a:t>
            </a:r>
            <a:endParaRPr lang="ru-RU" dirty="0"/>
          </a:p>
        </p:txBody>
      </p:sp>
      <p:pic>
        <p:nvPicPr>
          <p:cNvPr id="4" name="Объект 3" descr="www.ey.com/Publication/vwLUAssets/Positioned_for_growth/$FILE/Positioned_for_growth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14559" r="27436" b="12409"/>
          <a:stretch/>
        </p:blipFill>
        <p:spPr>
          <a:xfrm>
            <a:off x="27882" y="1077224"/>
            <a:ext cx="9069268" cy="5376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5950032"/>
            <a:ext cx="673346" cy="90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21483"/>
            <a:ext cx="1516384" cy="4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373</Words>
  <Application>Microsoft Office PowerPoint</Application>
  <PresentationFormat>Экран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Doing business in Russia</vt:lpstr>
      <vt:lpstr>What is perception?</vt:lpstr>
      <vt:lpstr>Country snapshot</vt:lpstr>
      <vt:lpstr>RTSI vs. S&amp;P500 vs. DAX</vt:lpstr>
      <vt:lpstr>BRIC (2008-2013)</vt:lpstr>
      <vt:lpstr>Has Russia experienced economic miracle?</vt:lpstr>
      <vt:lpstr>Natural resources is Russia’s most globally competitive feature</vt:lpstr>
      <vt:lpstr>Europe and Middle East tends to be more neutral or optimistic impression of the business climate in Russia </vt:lpstr>
      <vt:lpstr>Russia has joined competition</vt:lpstr>
      <vt:lpstr>Europe continues to have the largest number of realized FDI projects in Russia</vt:lpstr>
      <vt:lpstr>Russia is seventh-largest for projects</vt:lpstr>
      <vt:lpstr>Investors come to Russia to manufacture goods for the local market, but also distribute globally</vt:lpstr>
      <vt:lpstr>Russia’s industrial sector attracts more FDI projects than any other sector</vt:lpstr>
      <vt:lpstr>Презентация PowerPoint</vt:lpstr>
      <vt:lpstr>Accounting environment</vt:lpstr>
      <vt:lpstr>Taxation</vt:lpstr>
      <vt:lpstr>Double tax treaty with the Netherlands</vt:lpstr>
      <vt:lpstr>Currency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Teimuraz</dc:creator>
  <cp:lastModifiedBy>Teimuraz</cp:lastModifiedBy>
  <cp:revision>30</cp:revision>
  <dcterms:created xsi:type="dcterms:W3CDTF">2013-05-22T05:21:54Z</dcterms:created>
  <dcterms:modified xsi:type="dcterms:W3CDTF">2013-05-24T11:05:55Z</dcterms:modified>
</cp:coreProperties>
</file>