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9" r:id="rId3"/>
    <p:sldId id="260" r:id="rId4"/>
    <p:sldId id="261" r:id="rId5"/>
    <p:sldId id="262" r:id="rId6"/>
    <p:sldId id="269" r:id="rId7"/>
    <p:sldId id="271" r:id="rId8"/>
    <p:sldId id="272" r:id="rId9"/>
    <p:sldId id="267" r:id="rId10"/>
    <p:sldId id="273" r:id="rId11"/>
    <p:sldId id="264" r:id="rId12"/>
    <p:sldId id="265" r:id="rId13"/>
    <p:sldId id="266" r:id="rId14"/>
    <p:sldId id="268" r:id="rId15"/>
    <p:sldId id="258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51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our User Name" initials="YUN" lastIdx="5" clrIdx="0"/>
  <p:cmAuthor id="1" name="Dell" initials="D" lastIdx="2" clrIdx="1"/>
  <p:cmAuthor id="2" name="sergej" initials="s" lastIdx="19" clrIdx="2"/>
  <p:cmAuthor id="3" name="IK" initials="I" lastIdx="3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B71"/>
    <a:srgbClr val="FF9900"/>
    <a:srgbClr val="FFCBA0"/>
    <a:srgbClr val="CDCFD5"/>
    <a:srgbClr val="D6E3F2"/>
    <a:srgbClr val="123150"/>
    <a:srgbClr val="E1E3E6"/>
    <a:srgbClr val="33699F"/>
    <a:srgbClr val="0A2A4A"/>
    <a:srgbClr val="E1E4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Темный стиль 1 —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51" autoAdjust="0"/>
    <p:restoredTop sz="94075" autoAdjust="0"/>
  </p:normalViewPr>
  <p:slideViewPr>
    <p:cSldViewPr>
      <p:cViewPr>
        <p:scale>
          <a:sx n="70" d="100"/>
          <a:sy n="70" d="100"/>
        </p:scale>
        <p:origin x="-1608" y="-78"/>
      </p:cViewPr>
      <p:guideLst>
        <p:guide orient="horz" pos="225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7" d="100"/>
          <a:sy n="57" d="100"/>
        </p:scale>
        <p:origin x="177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29613-CBA6-462F-85F7-2DF0CE357B89}" type="datetimeFigureOut">
              <a:rPr lang="ru-RU" smtClean="0">
                <a:latin typeface="Georgia" panose="02040502050405020303" pitchFamily="18" charset="0"/>
              </a:rPr>
              <a:pPr/>
              <a:t>11.10.2013</a:t>
            </a:fld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62386B-FA81-4643-AB32-C0A9A333C57E}" type="slidenum">
              <a:rPr lang="ru-RU" smtClean="0">
                <a:latin typeface="Georgia" panose="02040502050405020303" pitchFamily="18" charset="0"/>
              </a:rPr>
              <a:pPr/>
              <a:t>‹#›</a:t>
            </a:fld>
            <a:endParaRPr lang="ru-RU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578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fld id="{6C25EE69-C7A5-4564-995B-D3A758878C55}" type="datetimeFigureOut">
              <a:rPr lang="ru-RU" smtClean="0"/>
              <a:pPr>
                <a:defRPr/>
              </a:pPr>
              <a:t>11.10.2013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fld id="{4A2927D6-CF2C-4419-BEF1-37B1E2E10F3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20245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2927D6-CF2C-4419-BEF1-37B1E2E10F3E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0218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2927D6-CF2C-4419-BEF1-37B1E2E10F3E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4008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2927D6-CF2C-4419-BEF1-37B1E2E10F3E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9875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>
            <a:spLocks/>
          </p:cNvSpPr>
          <p:nvPr userDrawn="1"/>
        </p:nvSpPr>
        <p:spPr>
          <a:xfrm>
            <a:off x="-4542" y="0"/>
            <a:ext cx="9148541" cy="6858000"/>
          </a:xfrm>
          <a:prstGeom prst="rect">
            <a:avLst/>
          </a:prstGeom>
          <a:gradFill flip="none" rotWithShape="1">
            <a:gsLst>
              <a:gs pos="0">
                <a:srgbClr val="2D5C8B">
                  <a:shade val="30000"/>
                  <a:satMod val="115000"/>
                </a:srgbClr>
              </a:gs>
              <a:gs pos="50000">
                <a:srgbClr val="2D5C8B">
                  <a:shade val="67500"/>
                  <a:satMod val="115000"/>
                </a:srgbClr>
              </a:gs>
              <a:gs pos="100000">
                <a:srgbClr val="2D5C8B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Georgia" panose="02040502050405020303" pitchFamily="18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14"/>
          <a:stretch/>
        </p:blipFill>
        <p:spPr bwMode="auto">
          <a:xfrm>
            <a:off x="-76156" y="1052736"/>
            <a:ext cx="9328676" cy="4680520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араллелограмм 490857"/>
          <p:cNvSpPr/>
          <p:nvPr userDrawn="1"/>
        </p:nvSpPr>
        <p:spPr>
          <a:xfrm>
            <a:off x="1547664" y="5138266"/>
            <a:ext cx="7621735" cy="955030"/>
          </a:xfrm>
          <a:custGeom>
            <a:avLst/>
            <a:gdLst>
              <a:gd name="connsiteX0" fmla="*/ 0 w 7591425"/>
              <a:gd name="connsiteY0" fmla="*/ 1161415 h 1161415"/>
              <a:gd name="connsiteX1" fmla="*/ 0 w 7591425"/>
              <a:gd name="connsiteY1" fmla="*/ 0 h 1161415"/>
              <a:gd name="connsiteX2" fmla="*/ 7591425 w 7591425"/>
              <a:gd name="connsiteY2" fmla="*/ 0 h 1161415"/>
              <a:gd name="connsiteX3" fmla="*/ 7591425 w 7591425"/>
              <a:gd name="connsiteY3" fmla="*/ 1161415 h 1161415"/>
              <a:gd name="connsiteX4" fmla="*/ 0 w 7591425"/>
              <a:gd name="connsiteY4" fmla="*/ 1161415 h 1161415"/>
              <a:gd name="connsiteX0" fmla="*/ 0 w 7591425"/>
              <a:gd name="connsiteY0" fmla="*/ 1161415 h 1161415"/>
              <a:gd name="connsiteX1" fmla="*/ 971550 w 7591425"/>
              <a:gd name="connsiteY1" fmla="*/ 0 h 1161415"/>
              <a:gd name="connsiteX2" fmla="*/ 7591425 w 7591425"/>
              <a:gd name="connsiteY2" fmla="*/ 0 h 1161415"/>
              <a:gd name="connsiteX3" fmla="*/ 7591425 w 7591425"/>
              <a:gd name="connsiteY3" fmla="*/ 1161415 h 1161415"/>
              <a:gd name="connsiteX4" fmla="*/ 0 w 7591425"/>
              <a:gd name="connsiteY4" fmla="*/ 1161415 h 1161415"/>
              <a:gd name="connsiteX0" fmla="*/ 0 w 7591425"/>
              <a:gd name="connsiteY0" fmla="*/ 1161415 h 1161415"/>
              <a:gd name="connsiteX1" fmla="*/ 781808 w 7591425"/>
              <a:gd name="connsiteY1" fmla="*/ 0 h 1161415"/>
              <a:gd name="connsiteX2" fmla="*/ 7591425 w 7591425"/>
              <a:gd name="connsiteY2" fmla="*/ 0 h 1161415"/>
              <a:gd name="connsiteX3" fmla="*/ 7591425 w 7591425"/>
              <a:gd name="connsiteY3" fmla="*/ 1161415 h 1161415"/>
              <a:gd name="connsiteX4" fmla="*/ 0 w 7591425"/>
              <a:gd name="connsiteY4" fmla="*/ 1161415 h 1161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91425" h="1161415">
                <a:moveTo>
                  <a:pt x="0" y="1161415"/>
                </a:moveTo>
                <a:lnTo>
                  <a:pt x="781808" y="0"/>
                </a:lnTo>
                <a:lnTo>
                  <a:pt x="7591425" y="0"/>
                </a:lnTo>
                <a:lnTo>
                  <a:pt x="7591425" y="1161415"/>
                </a:lnTo>
                <a:lnTo>
                  <a:pt x="0" y="1161415"/>
                </a:lnTo>
                <a:close/>
              </a:path>
            </a:pathLst>
          </a:custGeom>
          <a:gradFill flip="none" rotWithShape="1">
            <a:gsLst>
              <a:gs pos="0">
                <a:srgbClr val="166B9A">
                  <a:tint val="66000"/>
                  <a:satMod val="160000"/>
                  <a:alpha val="60000"/>
                </a:srgbClr>
              </a:gs>
              <a:gs pos="50000">
                <a:srgbClr val="166B9A">
                  <a:tint val="44500"/>
                  <a:satMod val="160000"/>
                  <a:alpha val="50000"/>
                </a:srgbClr>
              </a:gs>
              <a:gs pos="100000">
                <a:srgbClr val="166B9A">
                  <a:tint val="23500"/>
                  <a:satMod val="160000"/>
                  <a:alpha val="30000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45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45021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err="1" smtClean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Franklin Gothic Demi" panose="020B0703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Теймураз</a:t>
            </a:r>
            <a:r>
              <a:rPr lang="ru-RU" sz="2800" dirty="0" smtClean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Franklin Gothic Demi" panose="020B0703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Franklin Gothic Demi" panose="020B0703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Вашакмадзе</a:t>
            </a:r>
            <a:r>
              <a:rPr lang="ru-RU" sz="2800" dirty="0" smtClean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Franklin Gothic Demi" panose="020B0703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indent="45021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Franklin Gothic Demi" panose="020B0703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Исполнительный</a:t>
            </a:r>
            <a:r>
              <a:rPr lang="ru-RU" sz="2400" baseline="0" dirty="0" smtClean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Franklin Gothic Demi" panose="020B0703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директор </a:t>
            </a:r>
            <a:r>
              <a:rPr lang="en-US" sz="2400" baseline="0" dirty="0" smtClean="0">
                <a:solidFill>
                  <a:srgbClr val="FFFFFF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Franklin Gothic Demi" panose="020B0703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RGG Capital</a:t>
            </a:r>
            <a:endParaRPr lang="ru-RU" sz="2400" dirty="0" smtClean="0">
              <a:solidFill>
                <a:srgbClr val="FFFFFF"/>
              </a:solidFill>
              <a:effectLst>
                <a:outerShdw blurRad="50800" dist="38100" dir="2700000" algn="tl">
                  <a:srgbClr val="000000">
                    <a:alpha val="40000"/>
                  </a:srgbClr>
                </a:outerShdw>
              </a:effectLst>
              <a:latin typeface="Franklin Gothic Demi" panose="020B07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2" name="Group 28"/>
          <p:cNvGrpSpPr>
            <a:grpSpLocks noChangeAspect="1"/>
          </p:cNvGrpSpPr>
          <p:nvPr userDrawn="1"/>
        </p:nvGrpSpPr>
        <p:grpSpPr bwMode="auto">
          <a:xfrm>
            <a:off x="111600" y="6379200"/>
            <a:ext cx="1863727" cy="271145"/>
            <a:chOff x="0" y="0"/>
            <a:chExt cx="1174" cy="171"/>
          </a:xfrm>
          <a:effectLst/>
        </p:grpSpPr>
        <p:sp>
          <p:nvSpPr>
            <p:cNvPr id="33" name="Freeform 28"/>
            <p:cNvSpPr>
              <a:spLocks/>
            </p:cNvSpPr>
            <p:nvPr userDrawn="1"/>
          </p:nvSpPr>
          <p:spPr bwMode="auto">
            <a:xfrm>
              <a:off x="0" y="5"/>
              <a:ext cx="78" cy="166"/>
            </a:xfrm>
            <a:custGeom>
              <a:avLst/>
              <a:gdLst/>
              <a:ahLst/>
              <a:cxnLst>
                <a:cxn ang="0">
                  <a:pos x="36" y="91"/>
                </a:cxn>
                <a:cxn ang="0">
                  <a:pos x="15" y="91"/>
                </a:cxn>
                <a:cxn ang="0">
                  <a:pos x="0" y="77"/>
                </a:cxn>
                <a:cxn ang="0">
                  <a:pos x="0" y="11"/>
                </a:cxn>
                <a:cxn ang="0">
                  <a:pos x="6" y="0"/>
                </a:cxn>
                <a:cxn ang="0">
                  <a:pos x="6" y="62"/>
                </a:cxn>
                <a:cxn ang="0">
                  <a:pos x="18" y="62"/>
                </a:cxn>
                <a:cxn ang="0">
                  <a:pos x="18" y="24"/>
                </a:cxn>
                <a:cxn ang="0">
                  <a:pos x="22" y="24"/>
                </a:cxn>
                <a:cxn ang="0">
                  <a:pos x="30" y="25"/>
                </a:cxn>
                <a:cxn ang="0">
                  <a:pos x="36" y="30"/>
                </a:cxn>
                <a:cxn ang="0">
                  <a:pos x="43" y="38"/>
                </a:cxn>
                <a:cxn ang="0">
                  <a:pos x="31" y="70"/>
                </a:cxn>
                <a:cxn ang="0">
                  <a:pos x="36" y="91"/>
                </a:cxn>
              </a:cxnLst>
              <a:rect l="0" t="0" r="r" b="b"/>
              <a:pathLst>
                <a:path w="43" h="91">
                  <a:moveTo>
                    <a:pt x="36" y="91"/>
                  </a:moveTo>
                  <a:lnTo>
                    <a:pt x="15" y="91"/>
                  </a:lnTo>
                  <a:cubicBezTo>
                    <a:pt x="7" y="91"/>
                    <a:pt x="0" y="85"/>
                    <a:pt x="0" y="77"/>
                  </a:cubicBezTo>
                  <a:lnTo>
                    <a:pt x="0" y="11"/>
                  </a:lnTo>
                  <a:cubicBezTo>
                    <a:pt x="0" y="7"/>
                    <a:pt x="2" y="3"/>
                    <a:pt x="6" y="0"/>
                  </a:cubicBezTo>
                  <a:lnTo>
                    <a:pt x="6" y="62"/>
                  </a:lnTo>
                  <a:lnTo>
                    <a:pt x="18" y="62"/>
                  </a:lnTo>
                  <a:lnTo>
                    <a:pt x="18" y="24"/>
                  </a:lnTo>
                  <a:lnTo>
                    <a:pt x="22" y="24"/>
                  </a:lnTo>
                  <a:cubicBezTo>
                    <a:pt x="26" y="24"/>
                    <a:pt x="29" y="24"/>
                    <a:pt x="30" y="25"/>
                  </a:cubicBezTo>
                  <a:cubicBezTo>
                    <a:pt x="32" y="26"/>
                    <a:pt x="34" y="28"/>
                    <a:pt x="36" y="30"/>
                  </a:cubicBezTo>
                  <a:cubicBezTo>
                    <a:pt x="38" y="32"/>
                    <a:pt x="41" y="35"/>
                    <a:pt x="43" y="38"/>
                  </a:cubicBezTo>
                  <a:cubicBezTo>
                    <a:pt x="35" y="47"/>
                    <a:pt x="31" y="57"/>
                    <a:pt x="31" y="70"/>
                  </a:cubicBezTo>
                  <a:cubicBezTo>
                    <a:pt x="31" y="77"/>
                    <a:pt x="33" y="85"/>
                    <a:pt x="36" y="9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>
                <a:latin typeface="Georgia" panose="02040502050405020303" pitchFamily="18" charset="0"/>
              </a:endParaRPr>
            </a:p>
          </p:txBody>
        </p:sp>
        <p:sp>
          <p:nvSpPr>
            <p:cNvPr id="34" name="Freeform 29"/>
            <p:cNvSpPr>
              <a:spLocks/>
            </p:cNvSpPr>
            <p:nvPr userDrawn="1"/>
          </p:nvSpPr>
          <p:spPr bwMode="auto">
            <a:xfrm>
              <a:off x="80" y="0"/>
              <a:ext cx="203" cy="171"/>
            </a:xfrm>
            <a:custGeom>
              <a:avLst/>
              <a:gdLst/>
              <a:ahLst/>
              <a:cxnLst>
                <a:cxn ang="0">
                  <a:pos x="29" y="38"/>
                </a:cxn>
                <a:cxn ang="0">
                  <a:pos x="39" y="54"/>
                </a:cxn>
                <a:cxn ang="0">
                  <a:pos x="74" y="67"/>
                </a:cxn>
                <a:cxn ang="0">
                  <a:pos x="106" y="60"/>
                </a:cxn>
                <a:cxn ang="0">
                  <a:pos x="106" y="23"/>
                </a:cxn>
                <a:cxn ang="0">
                  <a:pos x="77" y="23"/>
                </a:cxn>
                <a:cxn ang="0">
                  <a:pos x="77" y="34"/>
                </a:cxn>
                <a:cxn ang="0">
                  <a:pos x="93" y="34"/>
                </a:cxn>
                <a:cxn ang="0">
                  <a:pos x="93" y="52"/>
                </a:cxn>
                <a:cxn ang="0">
                  <a:pos x="92" y="53"/>
                </a:cxn>
                <a:cxn ang="0">
                  <a:pos x="74" y="56"/>
                </a:cxn>
                <a:cxn ang="0">
                  <a:pos x="49" y="47"/>
                </a:cxn>
                <a:cxn ang="0">
                  <a:pos x="43" y="39"/>
                </a:cxn>
                <a:cxn ang="0">
                  <a:pos x="65" y="47"/>
                </a:cxn>
                <a:cxn ang="0">
                  <a:pos x="65" y="34"/>
                </a:cxn>
                <a:cxn ang="0">
                  <a:pos x="48" y="28"/>
                </a:cxn>
                <a:cxn ang="0">
                  <a:pos x="39" y="27"/>
                </a:cxn>
                <a:cxn ang="0">
                  <a:pos x="39" y="22"/>
                </a:cxn>
                <a:cxn ang="0">
                  <a:pos x="47" y="0"/>
                </a:cxn>
                <a:cxn ang="0">
                  <a:pos x="96" y="0"/>
                </a:cxn>
                <a:cxn ang="0">
                  <a:pos x="111" y="14"/>
                </a:cxn>
                <a:cxn ang="0">
                  <a:pos x="111" y="80"/>
                </a:cxn>
                <a:cxn ang="0">
                  <a:pos x="96" y="94"/>
                </a:cxn>
                <a:cxn ang="0">
                  <a:pos x="67" y="94"/>
                </a:cxn>
                <a:cxn ang="0">
                  <a:pos x="67" y="72"/>
                </a:cxn>
                <a:cxn ang="0">
                  <a:pos x="37" y="72"/>
                </a:cxn>
                <a:cxn ang="0">
                  <a:pos x="37" y="84"/>
                </a:cxn>
                <a:cxn ang="0">
                  <a:pos x="54" y="84"/>
                </a:cxn>
                <a:cxn ang="0">
                  <a:pos x="54" y="94"/>
                </a:cxn>
                <a:cxn ang="0">
                  <a:pos x="8" y="94"/>
                </a:cxn>
                <a:cxn ang="0">
                  <a:pos x="0" y="72"/>
                </a:cxn>
                <a:cxn ang="0">
                  <a:pos x="6" y="52"/>
                </a:cxn>
                <a:cxn ang="0">
                  <a:pos x="8" y="54"/>
                </a:cxn>
                <a:cxn ang="0">
                  <a:pos x="10" y="58"/>
                </a:cxn>
                <a:cxn ang="0">
                  <a:pos x="11" y="59"/>
                </a:cxn>
                <a:cxn ang="0">
                  <a:pos x="15" y="65"/>
                </a:cxn>
                <a:cxn ang="0">
                  <a:pos x="29" y="65"/>
                </a:cxn>
                <a:cxn ang="0">
                  <a:pos x="25" y="58"/>
                </a:cxn>
                <a:cxn ang="0">
                  <a:pos x="17" y="47"/>
                </a:cxn>
                <a:cxn ang="0">
                  <a:pos x="15" y="43"/>
                </a:cxn>
                <a:cxn ang="0">
                  <a:pos x="29" y="38"/>
                </a:cxn>
              </a:cxnLst>
              <a:rect l="0" t="0" r="r" b="b"/>
              <a:pathLst>
                <a:path w="111" h="94">
                  <a:moveTo>
                    <a:pt x="29" y="38"/>
                  </a:moveTo>
                  <a:cubicBezTo>
                    <a:pt x="31" y="44"/>
                    <a:pt x="34" y="50"/>
                    <a:pt x="39" y="54"/>
                  </a:cubicBezTo>
                  <a:cubicBezTo>
                    <a:pt x="48" y="63"/>
                    <a:pt x="59" y="67"/>
                    <a:pt x="74" y="67"/>
                  </a:cubicBezTo>
                  <a:cubicBezTo>
                    <a:pt x="85" y="67"/>
                    <a:pt x="95" y="65"/>
                    <a:pt x="106" y="60"/>
                  </a:cubicBezTo>
                  <a:lnTo>
                    <a:pt x="106" y="23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93" y="34"/>
                  </a:lnTo>
                  <a:lnTo>
                    <a:pt x="93" y="52"/>
                  </a:lnTo>
                  <a:lnTo>
                    <a:pt x="92" y="53"/>
                  </a:lnTo>
                  <a:cubicBezTo>
                    <a:pt x="85" y="55"/>
                    <a:pt x="79" y="56"/>
                    <a:pt x="74" y="56"/>
                  </a:cubicBezTo>
                  <a:cubicBezTo>
                    <a:pt x="64" y="56"/>
                    <a:pt x="55" y="53"/>
                    <a:pt x="49" y="47"/>
                  </a:cubicBezTo>
                  <a:cubicBezTo>
                    <a:pt x="46" y="44"/>
                    <a:pt x="44" y="42"/>
                    <a:pt x="43" y="39"/>
                  </a:cubicBezTo>
                  <a:cubicBezTo>
                    <a:pt x="50" y="40"/>
                    <a:pt x="58" y="43"/>
                    <a:pt x="65" y="47"/>
                  </a:cubicBezTo>
                  <a:lnTo>
                    <a:pt x="65" y="34"/>
                  </a:lnTo>
                  <a:cubicBezTo>
                    <a:pt x="58" y="31"/>
                    <a:pt x="53" y="29"/>
                    <a:pt x="48" y="28"/>
                  </a:cubicBezTo>
                  <a:cubicBezTo>
                    <a:pt x="45" y="28"/>
                    <a:pt x="42" y="27"/>
                    <a:pt x="39" y="27"/>
                  </a:cubicBezTo>
                  <a:cubicBezTo>
                    <a:pt x="39" y="25"/>
                    <a:pt x="39" y="24"/>
                    <a:pt x="39" y="22"/>
                  </a:cubicBezTo>
                  <a:cubicBezTo>
                    <a:pt x="39" y="14"/>
                    <a:pt x="42" y="6"/>
                    <a:pt x="47" y="0"/>
                  </a:cubicBezTo>
                  <a:lnTo>
                    <a:pt x="96" y="0"/>
                  </a:lnTo>
                  <a:cubicBezTo>
                    <a:pt x="104" y="0"/>
                    <a:pt x="111" y="6"/>
                    <a:pt x="111" y="14"/>
                  </a:cubicBezTo>
                  <a:lnTo>
                    <a:pt x="111" y="80"/>
                  </a:lnTo>
                  <a:cubicBezTo>
                    <a:pt x="111" y="88"/>
                    <a:pt x="104" y="94"/>
                    <a:pt x="96" y="94"/>
                  </a:cubicBezTo>
                  <a:lnTo>
                    <a:pt x="67" y="94"/>
                  </a:lnTo>
                  <a:lnTo>
                    <a:pt x="67" y="72"/>
                  </a:lnTo>
                  <a:lnTo>
                    <a:pt x="37" y="72"/>
                  </a:lnTo>
                  <a:lnTo>
                    <a:pt x="37" y="84"/>
                  </a:lnTo>
                  <a:lnTo>
                    <a:pt x="54" y="84"/>
                  </a:lnTo>
                  <a:lnTo>
                    <a:pt x="54" y="94"/>
                  </a:lnTo>
                  <a:lnTo>
                    <a:pt x="8" y="94"/>
                  </a:lnTo>
                  <a:cubicBezTo>
                    <a:pt x="2" y="88"/>
                    <a:pt x="0" y="81"/>
                    <a:pt x="0" y="72"/>
                  </a:cubicBezTo>
                  <a:cubicBezTo>
                    <a:pt x="0" y="64"/>
                    <a:pt x="2" y="58"/>
                    <a:pt x="6" y="52"/>
                  </a:cubicBezTo>
                  <a:lnTo>
                    <a:pt x="8" y="54"/>
                  </a:lnTo>
                  <a:lnTo>
                    <a:pt x="10" y="58"/>
                  </a:lnTo>
                  <a:cubicBezTo>
                    <a:pt x="10" y="58"/>
                    <a:pt x="11" y="59"/>
                    <a:pt x="11" y="59"/>
                  </a:cubicBezTo>
                  <a:lnTo>
                    <a:pt x="15" y="65"/>
                  </a:lnTo>
                  <a:lnTo>
                    <a:pt x="29" y="65"/>
                  </a:lnTo>
                  <a:lnTo>
                    <a:pt x="25" y="58"/>
                  </a:lnTo>
                  <a:cubicBezTo>
                    <a:pt x="23" y="56"/>
                    <a:pt x="21" y="52"/>
                    <a:pt x="17" y="47"/>
                  </a:cubicBezTo>
                  <a:cubicBezTo>
                    <a:pt x="17" y="46"/>
                    <a:pt x="16" y="45"/>
                    <a:pt x="15" y="43"/>
                  </a:cubicBezTo>
                  <a:cubicBezTo>
                    <a:pt x="19" y="41"/>
                    <a:pt x="24" y="39"/>
                    <a:pt x="29" y="38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>
                <a:latin typeface="Georgia" panose="02040502050405020303" pitchFamily="18" charset="0"/>
              </a:endParaRPr>
            </a:p>
          </p:txBody>
        </p:sp>
        <p:sp>
          <p:nvSpPr>
            <p:cNvPr id="35" name="Freeform 30"/>
            <p:cNvSpPr>
              <a:spLocks/>
            </p:cNvSpPr>
            <p:nvPr userDrawn="1"/>
          </p:nvSpPr>
          <p:spPr bwMode="auto">
            <a:xfrm>
              <a:off x="77" y="0"/>
              <a:ext cx="62" cy="62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34" y="0"/>
                </a:cxn>
                <a:cxn ang="0">
                  <a:pos x="28" y="23"/>
                </a:cxn>
                <a:cxn ang="0">
                  <a:pos x="28" y="27"/>
                </a:cxn>
                <a:cxn ang="0">
                  <a:pos x="10" y="34"/>
                </a:cxn>
                <a:cxn ang="0">
                  <a:pos x="8" y="31"/>
                </a:cxn>
                <a:cxn ang="0">
                  <a:pos x="0" y="23"/>
                </a:cxn>
                <a:cxn ang="0">
                  <a:pos x="11" y="15"/>
                </a:cxn>
                <a:cxn ang="0">
                  <a:pos x="15" y="2"/>
                </a:cxn>
                <a:cxn ang="0">
                  <a:pos x="15" y="0"/>
                </a:cxn>
              </a:cxnLst>
              <a:rect l="0" t="0" r="r" b="b"/>
              <a:pathLst>
                <a:path w="34" h="34">
                  <a:moveTo>
                    <a:pt x="15" y="0"/>
                  </a:moveTo>
                  <a:lnTo>
                    <a:pt x="34" y="0"/>
                  </a:lnTo>
                  <a:cubicBezTo>
                    <a:pt x="30" y="7"/>
                    <a:pt x="28" y="14"/>
                    <a:pt x="28" y="23"/>
                  </a:cubicBezTo>
                  <a:cubicBezTo>
                    <a:pt x="28" y="24"/>
                    <a:pt x="28" y="26"/>
                    <a:pt x="28" y="27"/>
                  </a:cubicBezTo>
                  <a:cubicBezTo>
                    <a:pt x="22" y="28"/>
                    <a:pt x="16" y="30"/>
                    <a:pt x="10" y="34"/>
                  </a:cubicBezTo>
                  <a:cubicBezTo>
                    <a:pt x="10" y="32"/>
                    <a:pt x="9" y="31"/>
                    <a:pt x="8" y="31"/>
                  </a:cubicBezTo>
                  <a:cubicBezTo>
                    <a:pt x="5" y="27"/>
                    <a:pt x="3" y="25"/>
                    <a:pt x="0" y="23"/>
                  </a:cubicBezTo>
                  <a:cubicBezTo>
                    <a:pt x="5" y="21"/>
                    <a:pt x="8" y="19"/>
                    <a:pt x="11" y="15"/>
                  </a:cubicBezTo>
                  <a:cubicBezTo>
                    <a:pt x="13" y="11"/>
                    <a:pt x="15" y="7"/>
                    <a:pt x="15" y="2"/>
                  </a:cubicBezTo>
                  <a:cubicBezTo>
                    <a:pt x="15" y="1"/>
                    <a:pt x="15" y="1"/>
                    <a:pt x="1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>
                <a:latin typeface="Georgia" panose="02040502050405020303" pitchFamily="18" charset="0"/>
              </a:endParaRPr>
            </a:p>
          </p:txBody>
        </p:sp>
        <p:sp>
          <p:nvSpPr>
            <p:cNvPr id="36" name="Freeform 31"/>
            <p:cNvSpPr>
              <a:spLocks/>
            </p:cNvSpPr>
            <p:nvPr userDrawn="1"/>
          </p:nvSpPr>
          <p:spPr bwMode="auto">
            <a:xfrm>
              <a:off x="33" y="0"/>
              <a:ext cx="47" cy="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0"/>
                </a:cxn>
                <a:cxn ang="0">
                  <a:pos x="26" y="1"/>
                </a:cxn>
                <a:cxn ang="0">
                  <a:pos x="24" y="9"/>
                </a:cxn>
                <a:cxn ang="0">
                  <a:pos x="18" y="14"/>
                </a:cxn>
                <a:cxn ang="0">
                  <a:pos x="5" y="15"/>
                </a:cxn>
                <a:cxn ang="0">
                  <a:pos x="0" y="15"/>
                </a:cxn>
                <a:cxn ang="0">
                  <a:pos x="0" y="0"/>
                </a:cxn>
              </a:cxnLst>
              <a:rect l="0" t="0" r="r" b="b"/>
              <a:pathLst>
                <a:path w="26" h="15">
                  <a:moveTo>
                    <a:pt x="0" y="0"/>
                  </a:moveTo>
                  <a:lnTo>
                    <a:pt x="26" y="0"/>
                  </a:lnTo>
                  <a:cubicBezTo>
                    <a:pt x="26" y="1"/>
                    <a:pt x="26" y="1"/>
                    <a:pt x="26" y="1"/>
                  </a:cubicBezTo>
                  <a:cubicBezTo>
                    <a:pt x="26" y="4"/>
                    <a:pt x="25" y="7"/>
                    <a:pt x="24" y="9"/>
                  </a:cubicBezTo>
                  <a:cubicBezTo>
                    <a:pt x="22" y="11"/>
                    <a:pt x="21" y="13"/>
                    <a:pt x="18" y="14"/>
                  </a:cubicBezTo>
                  <a:cubicBezTo>
                    <a:pt x="16" y="15"/>
                    <a:pt x="12" y="15"/>
                    <a:pt x="5" y="15"/>
                  </a:cubicBez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>
                <a:latin typeface="Georgia" panose="02040502050405020303" pitchFamily="18" charset="0"/>
              </a:endParaRPr>
            </a:p>
          </p:txBody>
        </p:sp>
        <p:sp>
          <p:nvSpPr>
            <p:cNvPr id="37" name="Freeform 27"/>
            <p:cNvSpPr>
              <a:spLocks noEditPoints="1"/>
            </p:cNvSpPr>
            <p:nvPr userDrawn="1"/>
          </p:nvSpPr>
          <p:spPr bwMode="auto">
            <a:xfrm>
              <a:off x="363" y="43"/>
              <a:ext cx="811" cy="93"/>
            </a:xfrm>
            <a:custGeom>
              <a:avLst/>
              <a:gdLst/>
              <a:ahLst/>
              <a:cxnLst>
                <a:cxn ang="0">
                  <a:pos x="423" y="44"/>
                </a:cxn>
                <a:cxn ang="0">
                  <a:pos x="416" y="50"/>
                </a:cxn>
                <a:cxn ang="0">
                  <a:pos x="0" y="1"/>
                </a:cxn>
                <a:cxn ang="0">
                  <a:pos x="29" y="15"/>
                </a:cxn>
                <a:cxn ang="0">
                  <a:pos x="25" y="31"/>
                </a:cxn>
                <a:cxn ang="0">
                  <a:pos x="39" y="50"/>
                </a:cxn>
                <a:cxn ang="0">
                  <a:pos x="27" y="46"/>
                </a:cxn>
                <a:cxn ang="0">
                  <a:pos x="21" y="37"/>
                </a:cxn>
                <a:cxn ang="0">
                  <a:pos x="9" y="29"/>
                </a:cxn>
                <a:cxn ang="0">
                  <a:pos x="0" y="50"/>
                </a:cxn>
                <a:cxn ang="0">
                  <a:pos x="7" y="22"/>
                </a:cxn>
                <a:cxn ang="0">
                  <a:pos x="21" y="19"/>
                </a:cxn>
                <a:cxn ang="0">
                  <a:pos x="17" y="8"/>
                </a:cxn>
                <a:cxn ang="0">
                  <a:pos x="88" y="26"/>
                </a:cxn>
                <a:cxn ang="0">
                  <a:pos x="50" y="44"/>
                </a:cxn>
                <a:cxn ang="0">
                  <a:pos x="69" y="0"/>
                </a:cxn>
                <a:cxn ang="0">
                  <a:pos x="87" y="12"/>
                </a:cxn>
                <a:cxn ang="0">
                  <a:pos x="50" y="26"/>
                </a:cxn>
                <a:cxn ang="0">
                  <a:pos x="80" y="43"/>
                </a:cxn>
                <a:cxn ang="0">
                  <a:pos x="71" y="32"/>
                </a:cxn>
                <a:cxn ang="0">
                  <a:pos x="142" y="26"/>
                </a:cxn>
                <a:cxn ang="0">
                  <a:pos x="104" y="44"/>
                </a:cxn>
                <a:cxn ang="0">
                  <a:pos x="123" y="0"/>
                </a:cxn>
                <a:cxn ang="0">
                  <a:pos x="141" y="12"/>
                </a:cxn>
                <a:cxn ang="0">
                  <a:pos x="104" y="26"/>
                </a:cxn>
                <a:cxn ang="0">
                  <a:pos x="134" y="43"/>
                </a:cxn>
                <a:cxn ang="0">
                  <a:pos x="125" y="32"/>
                </a:cxn>
                <a:cxn ang="0">
                  <a:pos x="216" y="47"/>
                </a:cxn>
                <a:cxn ang="0">
                  <a:pos x="174" y="38"/>
                </a:cxn>
                <a:cxn ang="0">
                  <a:pos x="198" y="0"/>
                </a:cxn>
                <a:cxn ang="0">
                  <a:pos x="198" y="7"/>
                </a:cxn>
                <a:cxn ang="0">
                  <a:pos x="184" y="39"/>
                </a:cxn>
                <a:cxn ang="0">
                  <a:pos x="242" y="0"/>
                </a:cxn>
                <a:cxn ang="0">
                  <a:pos x="262" y="50"/>
                </a:cxn>
                <a:cxn ang="0">
                  <a:pos x="228" y="50"/>
                </a:cxn>
                <a:cxn ang="0">
                  <a:pos x="253" y="29"/>
                </a:cxn>
                <a:cxn ang="0">
                  <a:pos x="253" y="29"/>
                </a:cxn>
                <a:cxn ang="0">
                  <a:pos x="291" y="1"/>
                </a:cxn>
                <a:cxn ang="0">
                  <a:pos x="304" y="22"/>
                </a:cxn>
                <a:cxn ang="0">
                  <a:pos x="282" y="29"/>
                </a:cxn>
                <a:cxn ang="0">
                  <a:pos x="289" y="7"/>
                </a:cxn>
                <a:cxn ang="0">
                  <a:pos x="290" y="22"/>
                </a:cxn>
                <a:cxn ang="0">
                  <a:pos x="289" y="7"/>
                </a:cxn>
                <a:cxn ang="0">
                  <a:pos x="320" y="50"/>
                </a:cxn>
                <a:cxn ang="0">
                  <a:pos x="326" y="1"/>
                </a:cxn>
                <a:cxn ang="0">
                  <a:pos x="351" y="7"/>
                </a:cxn>
                <a:cxn ang="0">
                  <a:pos x="344" y="7"/>
                </a:cxn>
                <a:cxn ang="0">
                  <a:pos x="383" y="0"/>
                </a:cxn>
                <a:cxn ang="0">
                  <a:pos x="403" y="50"/>
                </a:cxn>
                <a:cxn ang="0">
                  <a:pos x="369" y="50"/>
                </a:cxn>
                <a:cxn ang="0">
                  <a:pos x="394" y="29"/>
                </a:cxn>
                <a:cxn ang="0">
                  <a:pos x="394" y="29"/>
                </a:cxn>
              </a:cxnLst>
              <a:rect l="0" t="0" r="r" b="b"/>
              <a:pathLst>
                <a:path w="446" h="51">
                  <a:moveTo>
                    <a:pt x="416" y="1"/>
                  </a:moveTo>
                  <a:lnTo>
                    <a:pt x="423" y="1"/>
                  </a:lnTo>
                  <a:lnTo>
                    <a:pt x="423" y="44"/>
                  </a:lnTo>
                  <a:lnTo>
                    <a:pt x="446" y="44"/>
                  </a:lnTo>
                  <a:lnTo>
                    <a:pt x="446" y="50"/>
                  </a:lnTo>
                  <a:lnTo>
                    <a:pt x="416" y="50"/>
                  </a:lnTo>
                  <a:lnTo>
                    <a:pt x="416" y="1"/>
                  </a:lnTo>
                  <a:close/>
                  <a:moveTo>
                    <a:pt x="0" y="50"/>
                  </a:moveTo>
                  <a:lnTo>
                    <a:pt x="0" y="1"/>
                  </a:lnTo>
                  <a:lnTo>
                    <a:pt x="13" y="1"/>
                  </a:lnTo>
                  <a:cubicBezTo>
                    <a:pt x="18" y="1"/>
                    <a:pt x="22" y="2"/>
                    <a:pt x="25" y="4"/>
                  </a:cubicBezTo>
                  <a:cubicBezTo>
                    <a:pt x="28" y="7"/>
                    <a:pt x="29" y="10"/>
                    <a:pt x="29" y="15"/>
                  </a:cubicBezTo>
                  <a:cubicBezTo>
                    <a:pt x="29" y="17"/>
                    <a:pt x="28" y="20"/>
                    <a:pt x="27" y="22"/>
                  </a:cubicBezTo>
                  <a:cubicBezTo>
                    <a:pt x="25" y="24"/>
                    <a:pt x="23" y="26"/>
                    <a:pt x="21" y="27"/>
                  </a:cubicBezTo>
                  <a:cubicBezTo>
                    <a:pt x="22" y="28"/>
                    <a:pt x="24" y="29"/>
                    <a:pt x="25" y="31"/>
                  </a:cubicBezTo>
                  <a:cubicBezTo>
                    <a:pt x="27" y="33"/>
                    <a:pt x="29" y="36"/>
                    <a:pt x="32" y="40"/>
                  </a:cubicBezTo>
                  <a:cubicBezTo>
                    <a:pt x="33" y="43"/>
                    <a:pt x="35" y="45"/>
                    <a:pt x="36" y="47"/>
                  </a:cubicBezTo>
                  <a:lnTo>
                    <a:pt x="39" y="50"/>
                  </a:lnTo>
                  <a:lnTo>
                    <a:pt x="30" y="50"/>
                  </a:lnTo>
                  <a:lnTo>
                    <a:pt x="28" y="47"/>
                  </a:lnTo>
                  <a:cubicBezTo>
                    <a:pt x="28" y="47"/>
                    <a:pt x="28" y="47"/>
                    <a:pt x="27" y="46"/>
                  </a:cubicBezTo>
                  <a:lnTo>
                    <a:pt x="26" y="45"/>
                  </a:lnTo>
                  <a:lnTo>
                    <a:pt x="24" y="41"/>
                  </a:lnTo>
                  <a:lnTo>
                    <a:pt x="21" y="37"/>
                  </a:lnTo>
                  <a:cubicBezTo>
                    <a:pt x="20" y="35"/>
                    <a:pt x="19" y="33"/>
                    <a:pt x="17" y="32"/>
                  </a:cubicBezTo>
                  <a:cubicBezTo>
                    <a:pt x="16" y="31"/>
                    <a:pt x="15" y="30"/>
                    <a:pt x="14" y="30"/>
                  </a:cubicBezTo>
                  <a:cubicBezTo>
                    <a:pt x="13" y="29"/>
                    <a:pt x="11" y="29"/>
                    <a:pt x="9" y="29"/>
                  </a:cubicBezTo>
                  <a:lnTo>
                    <a:pt x="7" y="29"/>
                  </a:lnTo>
                  <a:lnTo>
                    <a:pt x="7" y="50"/>
                  </a:lnTo>
                  <a:lnTo>
                    <a:pt x="0" y="50"/>
                  </a:lnTo>
                  <a:close/>
                  <a:moveTo>
                    <a:pt x="9" y="7"/>
                  </a:moveTo>
                  <a:lnTo>
                    <a:pt x="7" y="7"/>
                  </a:lnTo>
                  <a:lnTo>
                    <a:pt x="7" y="22"/>
                  </a:lnTo>
                  <a:lnTo>
                    <a:pt x="10" y="22"/>
                  </a:lnTo>
                  <a:cubicBezTo>
                    <a:pt x="14" y="22"/>
                    <a:pt x="16" y="22"/>
                    <a:pt x="17" y="22"/>
                  </a:cubicBezTo>
                  <a:cubicBezTo>
                    <a:pt x="19" y="21"/>
                    <a:pt x="20" y="20"/>
                    <a:pt x="21" y="19"/>
                  </a:cubicBezTo>
                  <a:cubicBezTo>
                    <a:pt x="21" y="17"/>
                    <a:pt x="22" y="16"/>
                    <a:pt x="22" y="14"/>
                  </a:cubicBezTo>
                  <a:cubicBezTo>
                    <a:pt x="22" y="13"/>
                    <a:pt x="21" y="11"/>
                    <a:pt x="20" y="10"/>
                  </a:cubicBezTo>
                  <a:cubicBezTo>
                    <a:pt x="20" y="9"/>
                    <a:pt x="18" y="8"/>
                    <a:pt x="17" y="8"/>
                  </a:cubicBezTo>
                  <a:cubicBezTo>
                    <a:pt x="15" y="7"/>
                    <a:pt x="13" y="7"/>
                    <a:pt x="9" y="7"/>
                  </a:cubicBezTo>
                  <a:close/>
                  <a:moveTo>
                    <a:pt x="71" y="26"/>
                  </a:moveTo>
                  <a:lnTo>
                    <a:pt x="88" y="26"/>
                  </a:lnTo>
                  <a:lnTo>
                    <a:pt x="88" y="47"/>
                  </a:lnTo>
                  <a:cubicBezTo>
                    <a:pt x="82" y="50"/>
                    <a:pt x="76" y="51"/>
                    <a:pt x="69" y="51"/>
                  </a:cubicBezTo>
                  <a:cubicBezTo>
                    <a:pt x="61" y="51"/>
                    <a:pt x="55" y="49"/>
                    <a:pt x="50" y="44"/>
                  </a:cubicBezTo>
                  <a:cubicBezTo>
                    <a:pt x="45" y="39"/>
                    <a:pt x="42" y="33"/>
                    <a:pt x="42" y="26"/>
                  </a:cubicBezTo>
                  <a:cubicBezTo>
                    <a:pt x="42" y="19"/>
                    <a:pt x="45" y="12"/>
                    <a:pt x="50" y="7"/>
                  </a:cubicBezTo>
                  <a:cubicBezTo>
                    <a:pt x="55" y="3"/>
                    <a:pt x="61" y="0"/>
                    <a:pt x="69" y="0"/>
                  </a:cubicBezTo>
                  <a:cubicBezTo>
                    <a:pt x="72" y="0"/>
                    <a:pt x="75" y="0"/>
                    <a:pt x="77" y="1"/>
                  </a:cubicBezTo>
                  <a:cubicBezTo>
                    <a:pt x="80" y="2"/>
                    <a:pt x="83" y="3"/>
                    <a:pt x="87" y="4"/>
                  </a:cubicBezTo>
                  <a:lnTo>
                    <a:pt x="87" y="12"/>
                  </a:lnTo>
                  <a:cubicBezTo>
                    <a:pt x="81" y="8"/>
                    <a:pt x="75" y="6"/>
                    <a:pt x="69" y="6"/>
                  </a:cubicBezTo>
                  <a:cubicBezTo>
                    <a:pt x="64" y="6"/>
                    <a:pt x="59" y="8"/>
                    <a:pt x="55" y="12"/>
                  </a:cubicBezTo>
                  <a:cubicBezTo>
                    <a:pt x="52" y="16"/>
                    <a:pt x="50" y="20"/>
                    <a:pt x="50" y="26"/>
                  </a:cubicBezTo>
                  <a:cubicBezTo>
                    <a:pt x="50" y="31"/>
                    <a:pt x="52" y="36"/>
                    <a:pt x="55" y="39"/>
                  </a:cubicBezTo>
                  <a:cubicBezTo>
                    <a:pt x="59" y="43"/>
                    <a:pt x="64" y="45"/>
                    <a:pt x="70" y="45"/>
                  </a:cubicBezTo>
                  <a:cubicBezTo>
                    <a:pt x="73" y="45"/>
                    <a:pt x="76" y="44"/>
                    <a:pt x="80" y="43"/>
                  </a:cubicBezTo>
                  <a:lnTo>
                    <a:pt x="81" y="43"/>
                  </a:lnTo>
                  <a:lnTo>
                    <a:pt x="81" y="32"/>
                  </a:lnTo>
                  <a:lnTo>
                    <a:pt x="71" y="32"/>
                  </a:lnTo>
                  <a:lnTo>
                    <a:pt x="71" y="26"/>
                  </a:lnTo>
                  <a:close/>
                  <a:moveTo>
                    <a:pt x="125" y="26"/>
                  </a:moveTo>
                  <a:lnTo>
                    <a:pt x="142" y="26"/>
                  </a:lnTo>
                  <a:lnTo>
                    <a:pt x="142" y="47"/>
                  </a:lnTo>
                  <a:cubicBezTo>
                    <a:pt x="136" y="50"/>
                    <a:pt x="130" y="51"/>
                    <a:pt x="124" y="51"/>
                  </a:cubicBezTo>
                  <a:cubicBezTo>
                    <a:pt x="115" y="51"/>
                    <a:pt x="109" y="49"/>
                    <a:pt x="104" y="44"/>
                  </a:cubicBezTo>
                  <a:cubicBezTo>
                    <a:pt x="99" y="39"/>
                    <a:pt x="96" y="33"/>
                    <a:pt x="96" y="26"/>
                  </a:cubicBezTo>
                  <a:cubicBezTo>
                    <a:pt x="96" y="19"/>
                    <a:pt x="99" y="12"/>
                    <a:pt x="104" y="7"/>
                  </a:cubicBezTo>
                  <a:cubicBezTo>
                    <a:pt x="109" y="3"/>
                    <a:pt x="116" y="0"/>
                    <a:pt x="123" y="0"/>
                  </a:cubicBezTo>
                  <a:cubicBezTo>
                    <a:pt x="126" y="0"/>
                    <a:pt x="129" y="0"/>
                    <a:pt x="131" y="1"/>
                  </a:cubicBezTo>
                  <a:cubicBezTo>
                    <a:pt x="134" y="2"/>
                    <a:pt x="137" y="3"/>
                    <a:pt x="141" y="4"/>
                  </a:cubicBezTo>
                  <a:lnTo>
                    <a:pt x="141" y="12"/>
                  </a:lnTo>
                  <a:cubicBezTo>
                    <a:pt x="135" y="8"/>
                    <a:pt x="129" y="6"/>
                    <a:pt x="123" y="6"/>
                  </a:cubicBezTo>
                  <a:cubicBezTo>
                    <a:pt x="118" y="6"/>
                    <a:pt x="113" y="8"/>
                    <a:pt x="109" y="12"/>
                  </a:cubicBezTo>
                  <a:cubicBezTo>
                    <a:pt x="106" y="16"/>
                    <a:pt x="104" y="20"/>
                    <a:pt x="104" y="26"/>
                  </a:cubicBezTo>
                  <a:cubicBezTo>
                    <a:pt x="104" y="31"/>
                    <a:pt x="106" y="36"/>
                    <a:pt x="109" y="39"/>
                  </a:cubicBezTo>
                  <a:cubicBezTo>
                    <a:pt x="113" y="43"/>
                    <a:pt x="118" y="45"/>
                    <a:pt x="124" y="45"/>
                  </a:cubicBezTo>
                  <a:cubicBezTo>
                    <a:pt x="127" y="45"/>
                    <a:pt x="130" y="44"/>
                    <a:pt x="134" y="43"/>
                  </a:cubicBezTo>
                  <a:lnTo>
                    <a:pt x="135" y="43"/>
                  </a:lnTo>
                  <a:lnTo>
                    <a:pt x="135" y="32"/>
                  </a:lnTo>
                  <a:lnTo>
                    <a:pt x="125" y="32"/>
                  </a:lnTo>
                  <a:lnTo>
                    <a:pt x="125" y="26"/>
                  </a:lnTo>
                  <a:close/>
                  <a:moveTo>
                    <a:pt x="216" y="39"/>
                  </a:moveTo>
                  <a:lnTo>
                    <a:pt x="216" y="47"/>
                  </a:lnTo>
                  <a:cubicBezTo>
                    <a:pt x="210" y="50"/>
                    <a:pt x="204" y="51"/>
                    <a:pt x="198" y="51"/>
                  </a:cubicBezTo>
                  <a:cubicBezTo>
                    <a:pt x="192" y="51"/>
                    <a:pt x="187" y="50"/>
                    <a:pt x="183" y="48"/>
                  </a:cubicBezTo>
                  <a:cubicBezTo>
                    <a:pt x="179" y="45"/>
                    <a:pt x="176" y="42"/>
                    <a:pt x="174" y="38"/>
                  </a:cubicBezTo>
                  <a:cubicBezTo>
                    <a:pt x="172" y="34"/>
                    <a:pt x="171" y="30"/>
                    <a:pt x="171" y="26"/>
                  </a:cubicBezTo>
                  <a:cubicBezTo>
                    <a:pt x="171" y="18"/>
                    <a:pt x="173" y="12"/>
                    <a:pt x="179" y="7"/>
                  </a:cubicBezTo>
                  <a:cubicBezTo>
                    <a:pt x="184" y="3"/>
                    <a:pt x="190" y="0"/>
                    <a:pt x="198" y="0"/>
                  </a:cubicBezTo>
                  <a:cubicBezTo>
                    <a:pt x="203" y="0"/>
                    <a:pt x="209" y="1"/>
                    <a:pt x="215" y="4"/>
                  </a:cubicBezTo>
                  <a:lnTo>
                    <a:pt x="215" y="12"/>
                  </a:lnTo>
                  <a:cubicBezTo>
                    <a:pt x="209" y="8"/>
                    <a:pt x="204" y="7"/>
                    <a:pt x="198" y="7"/>
                  </a:cubicBezTo>
                  <a:cubicBezTo>
                    <a:pt x="192" y="7"/>
                    <a:pt x="188" y="9"/>
                    <a:pt x="184" y="12"/>
                  </a:cubicBezTo>
                  <a:cubicBezTo>
                    <a:pt x="180" y="16"/>
                    <a:pt x="178" y="20"/>
                    <a:pt x="178" y="26"/>
                  </a:cubicBezTo>
                  <a:cubicBezTo>
                    <a:pt x="178" y="31"/>
                    <a:pt x="180" y="36"/>
                    <a:pt x="184" y="39"/>
                  </a:cubicBezTo>
                  <a:cubicBezTo>
                    <a:pt x="187" y="43"/>
                    <a:pt x="192" y="44"/>
                    <a:pt x="198" y="44"/>
                  </a:cubicBezTo>
                  <a:cubicBezTo>
                    <a:pt x="204" y="44"/>
                    <a:pt x="210" y="43"/>
                    <a:pt x="216" y="39"/>
                  </a:cubicBezTo>
                  <a:close/>
                  <a:moveTo>
                    <a:pt x="242" y="0"/>
                  </a:moveTo>
                  <a:lnTo>
                    <a:pt x="247" y="0"/>
                  </a:lnTo>
                  <a:lnTo>
                    <a:pt x="270" y="50"/>
                  </a:lnTo>
                  <a:lnTo>
                    <a:pt x="262" y="50"/>
                  </a:lnTo>
                  <a:lnTo>
                    <a:pt x="256" y="36"/>
                  </a:lnTo>
                  <a:lnTo>
                    <a:pt x="234" y="36"/>
                  </a:lnTo>
                  <a:lnTo>
                    <a:pt x="228" y="50"/>
                  </a:lnTo>
                  <a:lnTo>
                    <a:pt x="221" y="50"/>
                  </a:lnTo>
                  <a:lnTo>
                    <a:pt x="242" y="0"/>
                  </a:lnTo>
                  <a:close/>
                  <a:moveTo>
                    <a:pt x="253" y="29"/>
                  </a:moveTo>
                  <a:lnTo>
                    <a:pt x="245" y="11"/>
                  </a:lnTo>
                  <a:lnTo>
                    <a:pt x="237" y="29"/>
                  </a:lnTo>
                  <a:lnTo>
                    <a:pt x="253" y="29"/>
                  </a:lnTo>
                  <a:close/>
                  <a:moveTo>
                    <a:pt x="275" y="50"/>
                  </a:moveTo>
                  <a:lnTo>
                    <a:pt x="275" y="1"/>
                  </a:lnTo>
                  <a:lnTo>
                    <a:pt x="291" y="1"/>
                  </a:lnTo>
                  <a:cubicBezTo>
                    <a:pt x="295" y="1"/>
                    <a:pt x="299" y="2"/>
                    <a:pt x="302" y="4"/>
                  </a:cubicBezTo>
                  <a:cubicBezTo>
                    <a:pt x="305" y="7"/>
                    <a:pt x="306" y="10"/>
                    <a:pt x="306" y="15"/>
                  </a:cubicBezTo>
                  <a:cubicBezTo>
                    <a:pt x="306" y="18"/>
                    <a:pt x="305" y="20"/>
                    <a:pt x="304" y="22"/>
                  </a:cubicBezTo>
                  <a:cubicBezTo>
                    <a:pt x="303" y="25"/>
                    <a:pt x="301" y="26"/>
                    <a:pt x="298" y="27"/>
                  </a:cubicBezTo>
                  <a:cubicBezTo>
                    <a:pt x="295" y="28"/>
                    <a:pt x="292" y="29"/>
                    <a:pt x="287" y="29"/>
                  </a:cubicBezTo>
                  <a:lnTo>
                    <a:pt x="282" y="29"/>
                  </a:lnTo>
                  <a:lnTo>
                    <a:pt x="282" y="50"/>
                  </a:lnTo>
                  <a:lnTo>
                    <a:pt x="275" y="50"/>
                  </a:lnTo>
                  <a:close/>
                  <a:moveTo>
                    <a:pt x="289" y="7"/>
                  </a:moveTo>
                  <a:lnTo>
                    <a:pt x="282" y="7"/>
                  </a:lnTo>
                  <a:lnTo>
                    <a:pt x="282" y="22"/>
                  </a:lnTo>
                  <a:lnTo>
                    <a:pt x="290" y="22"/>
                  </a:lnTo>
                  <a:cubicBezTo>
                    <a:pt x="293" y="22"/>
                    <a:pt x="295" y="22"/>
                    <a:pt x="296" y="20"/>
                  </a:cubicBezTo>
                  <a:cubicBezTo>
                    <a:pt x="298" y="19"/>
                    <a:pt x="299" y="17"/>
                    <a:pt x="299" y="15"/>
                  </a:cubicBezTo>
                  <a:cubicBezTo>
                    <a:pt x="299" y="10"/>
                    <a:pt x="296" y="7"/>
                    <a:pt x="289" y="7"/>
                  </a:cubicBezTo>
                  <a:close/>
                  <a:moveTo>
                    <a:pt x="312" y="1"/>
                  </a:moveTo>
                  <a:lnTo>
                    <a:pt x="320" y="1"/>
                  </a:lnTo>
                  <a:lnTo>
                    <a:pt x="320" y="50"/>
                  </a:lnTo>
                  <a:lnTo>
                    <a:pt x="312" y="50"/>
                  </a:lnTo>
                  <a:lnTo>
                    <a:pt x="312" y="1"/>
                  </a:lnTo>
                  <a:close/>
                  <a:moveTo>
                    <a:pt x="326" y="1"/>
                  </a:moveTo>
                  <a:lnTo>
                    <a:pt x="368" y="1"/>
                  </a:lnTo>
                  <a:lnTo>
                    <a:pt x="368" y="7"/>
                  </a:lnTo>
                  <a:lnTo>
                    <a:pt x="351" y="7"/>
                  </a:lnTo>
                  <a:lnTo>
                    <a:pt x="351" y="50"/>
                  </a:lnTo>
                  <a:lnTo>
                    <a:pt x="344" y="50"/>
                  </a:lnTo>
                  <a:lnTo>
                    <a:pt x="344" y="7"/>
                  </a:lnTo>
                  <a:lnTo>
                    <a:pt x="326" y="7"/>
                  </a:lnTo>
                  <a:lnTo>
                    <a:pt x="326" y="1"/>
                  </a:lnTo>
                  <a:close/>
                  <a:moveTo>
                    <a:pt x="383" y="0"/>
                  </a:moveTo>
                  <a:lnTo>
                    <a:pt x="388" y="0"/>
                  </a:lnTo>
                  <a:lnTo>
                    <a:pt x="411" y="50"/>
                  </a:lnTo>
                  <a:lnTo>
                    <a:pt x="403" y="50"/>
                  </a:lnTo>
                  <a:lnTo>
                    <a:pt x="397" y="36"/>
                  </a:lnTo>
                  <a:lnTo>
                    <a:pt x="376" y="36"/>
                  </a:lnTo>
                  <a:lnTo>
                    <a:pt x="369" y="50"/>
                  </a:lnTo>
                  <a:lnTo>
                    <a:pt x="362" y="50"/>
                  </a:lnTo>
                  <a:lnTo>
                    <a:pt x="383" y="0"/>
                  </a:lnTo>
                  <a:close/>
                  <a:moveTo>
                    <a:pt x="394" y="29"/>
                  </a:moveTo>
                  <a:lnTo>
                    <a:pt x="386" y="11"/>
                  </a:lnTo>
                  <a:lnTo>
                    <a:pt x="378" y="29"/>
                  </a:lnTo>
                  <a:lnTo>
                    <a:pt x="394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>
                <a:latin typeface="Georgia" panose="02040502050405020303" pitchFamily="18" charset="0"/>
              </a:endParaRPr>
            </a:p>
          </p:txBody>
        </p:sp>
      </p:grpSp>
      <p:sp>
        <p:nvSpPr>
          <p:cNvPr id="12" name="Параллелограмм 490850"/>
          <p:cNvSpPr/>
          <p:nvPr userDrawn="1"/>
        </p:nvSpPr>
        <p:spPr>
          <a:xfrm>
            <a:off x="-21557" y="692696"/>
            <a:ext cx="7545885" cy="1224136"/>
          </a:xfrm>
          <a:custGeom>
            <a:avLst/>
            <a:gdLst>
              <a:gd name="connsiteX0" fmla="*/ 0 w 4171950"/>
              <a:gd name="connsiteY0" fmla="*/ 1988185 h 1988185"/>
              <a:gd name="connsiteX1" fmla="*/ 497046 w 4171950"/>
              <a:gd name="connsiteY1" fmla="*/ 0 h 1988185"/>
              <a:gd name="connsiteX2" fmla="*/ 4171950 w 4171950"/>
              <a:gd name="connsiteY2" fmla="*/ 0 h 1988185"/>
              <a:gd name="connsiteX3" fmla="*/ 3674904 w 4171950"/>
              <a:gd name="connsiteY3" fmla="*/ 1988185 h 1988185"/>
              <a:gd name="connsiteX4" fmla="*/ 0 w 4171950"/>
              <a:gd name="connsiteY4" fmla="*/ 1988185 h 1988185"/>
              <a:gd name="connsiteX0" fmla="*/ 0 w 4171950"/>
              <a:gd name="connsiteY0" fmla="*/ 1988185 h 3626485"/>
              <a:gd name="connsiteX1" fmla="*/ 497046 w 4171950"/>
              <a:gd name="connsiteY1" fmla="*/ 0 h 3626485"/>
              <a:gd name="connsiteX2" fmla="*/ 4171950 w 4171950"/>
              <a:gd name="connsiteY2" fmla="*/ 0 h 3626485"/>
              <a:gd name="connsiteX3" fmla="*/ 2408079 w 4171950"/>
              <a:gd name="connsiteY3" fmla="*/ 3626485 h 3626485"/>
              <a:gd name="connsiteX4" fmla="*/ 0 w 4171950"/>
              <a:gd name="connsiteY4" fmla="*/ 1988185 h 3626485"/>
              <a:gd name="connsiteX0" fmla="*/ 0 w 4405312"/>
              <a:gd name="connsiteY0" fmla="*/ 3682394 h 3682394"/>
              <a:gd name="connsiteX1" fmla="*/ 730408 w 4405312"/>
              <a:gd name="connsiteY1" fmla="*/ 0 h 3682394"/>
              <a:gd name="connsiteX2" fmla="*/ 4405312 w 4405312"/>
              <a:gd name="connsiteY2" fmla="*/ 0 h 3682394"/>
              <a:gd name="connsiteX3" fmla="*/ 2641441 w 4405312"/>
              <a:gd name="connsiteY3" fmla="*/ 3626485 h 3682394"/>
              <a:gd name="connsiteX4" fmla="*/ 0 w 4405312"/>
              <a:gd name="connsiteY4" fmla="*/ 3682394 h 3682394"/>
              <a:gd name="connsiteX0" fmla="*/ 0 w 4405312"/>
              <a:gd name="connsiteY0" fmla="*/ 3682394 h 3682394"/>
              <a:gd name="connsiteX1" fmla="*/ 69856 w 4405312"/>
              <a:gd name="connsiteY1" fmla="*/ 0 h 3682394"/>
              <a:gd name="connsiteX2" fmla="*/ 4405312 w 4405312"/>
              <a:gd name="connsiteY2" fmla="*/ 0 h 3682394"/>
              <a:gd name="connsiteX3" fmla="*/ 2641441 w 4405312"/>
              <a:gd name="connsiteY3" fmla="*/ 3626485 h 3682394"/>
              <a:gd name="connsiteX4" fmla="*/ 0 w 4405312"/>
              <a:gd name="connsiteY4" fmla="*/ 3682394 h 3682394"/>
              <a:gd name="connsiteX0" fmla="*/ 0 w 4405312"/>
              <a:gd name="connsiteY0" fmla="*/ 3682394 h 3682394"/>
              <a:gd name="connsiteX1" fmla="*/ 69856 w 4405312"/>
              <a:gd name="connsiteY1" fmla="*/ 0 h 3682394"/>
              <a:gd name="connsiteX2" fmla="*/ 4405312 w 4405312"/>
              <a:gd name="connsiteY2" fmla="*/ 0 h 3682394"/>
              <a:gd name="connsiteX3" fmla="*/ 2679544 w 4405312"/>
              <a:gd name="connsiteY3" fmla="*/ 3682394 h 3682394"/>
              <a:gd name="connsiteX4" fmla="*/ 0 w 4405312"/>
              <a:gd name="connsiteY4" fmla="*/ 3682394 h 3682394"/>
              <a:gd name="connsiteX0" fmla="*/ 0 w 4405312"/>
              <a:gd name="connsiteY0" fmla="*/ 3682394 h 3682394"/>
              <a:gd name="connsiteX1" fmla="*/ 0 w 4405312"/>
              <a:gd name="connsiteY1" fmla="*/ 0 h 3682394"/>
              <a:gd name="connsiteX2" fmla="*/ 4405312 w 4405312"/>
              <a:gd name="connsiteY2" fmla="*/ 0 h 3682394"/>
              <a:gd name="connsiteX3" fmla="*/ 2679544 w 4405312"/>
              <a:gd name="connsiteY3" fmla="*/ 3682394 h 3682394"/>
              <a:gd name="connsiteX4" fmla="*/ 0 w 4405312"/>
              <a:gd name="connsiteY4" fmla="*/ 3682394 h 3682394"/>
              <a:gd name="connsiteX0" fmla="*/ 0 w 4405312"/>
              <a:gd name="connsiteY0" fmla="*/ 3682394 h 3682394"/>
              <a:gd name="connsiteX1" fmla="*/ 0 w 4405312"/>
              <a:gd name="connsiteY1" fmla="*/ 0 h 3682394"/>
              <a:gd name="connsiteX2" fmla="*/ 4405312 w 4405312"/>
              <a:gd name="connsiteY2" fmla="*/ 0 h 3682394"/>
              <a:gd name="connsiteX3" fmla="*/ 3436707 w 4405312"/>
              <a:gd name="connsiteY3" fmla="*/ 3682394 h 3682394"/>
              <a:gd name="connsiteX4" fmla="*/ 0 w 4405312"/>
              <a:gd name="connsiteY4" fmla="*/ 3682394 h 3682394"/>
              <a:gd name="connsiteX0" fmla="*/ 0 w 4405312"/>
              <a:gd name="connsiteY0" fmla="*/ 3682394 h 3682394"/>
              <a:gd name="connsiteX1" fmla="*/ 0 w 4405312"/>
              <a:gd name="connsiteY1" fmla="*/ 0 h 3682394"/>
              <a:gd name="connsiteX2" fmla="*/ 4405312 w 4405312"/>
              <a:gd name="connsiteY2" fmla="*/ 0 h 3682394"/>
              <a:gd name="connsiteX3" fmla="*/ 3636323 w 4405312"/>
              <a:gd name="connsiteY3" fmla="*/ 3682394 h 3682394"/>
              <a:gd name="connsiteX4" fmla="*/ 0 w 4405312"/>
              <a:gd name="connsiteY4" fmla="*/ 3682394 h 3682394"/>
              <a:gd name="connsiteX0" fmla="*/ 0 w 4405312"/>
              <a:gd name="connsiteY0" fmla="*/ 3682394 h 3682394"/>
              <a:gd name="connsiteX1" fmla="*/ 0 w 4405312"/>
              <a:gd name="connsiteY1" fmla="*/ 0 h 3682394"/>
              <a:gd name="connsiteX2" fmla="*/ 4405312 w 4405312"/>
              <a:gd name="connsiteY2" fmla="*/ 0 h 3682394"/>
              <a:gd name="connsiteX3" fmla="*/ 3732690 w 4405312"/>
              <a:gd name="connsiteY3" fmla="*/ 3682394 h 3682394"/>
              <a:gd name="connsiteX4" fmla="*/ 0 w 4405312"/>
              <a:gd name="connsiteY4" fmla="*/ 3682394 h 3682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5312" h="3682394">
                <a:moveTo>
                  <a:pt x="0" y="3682394"/>
                </a:moveTo>
                <a:lnTo>
                  <a:pt x="0" y="0"/>
                </a:lnTo>
                <a:lnTo>
                  <a:pt x="4405312" y="0"/>
                </a:lnTo>
                <a:lnTo>
                  <a:pt x="3732690" y="3682394"/>
                </a:lnTo>
                <a:lnTo>
                  <a:pt x="0" y="3682394"/>
                </a:lnTo>
                <a:close/>
              </a:path>
            </a:pathLst>
          </a:custGeom>
          <a:gradFill flip="none" rotWithShape="1">
            <a:gsLst>
              <a:gs pos="0">
                <a:srgbClr val="166B9A">
                  <a:tint val="66000"/>
                  <a:satMod val="160000"/>
                  <a:alpha val="60000"/>
                </a:srgbClr>
              </a:gs>
              <a:gs pos="50000">
                <a:srgbClr val="166B9A">
                  <a:tint val="44500"/>
                  <a:satMod val="160000"/>
                  <a:alpha val="72000"/>
                </a:srgbClr>
              </a:gs>
              <a:gs pos="100000">
                <a:srgbClr val="166B9A">
                  <a:tint val="23500"/>
                  <a:satMod val="160000"/>
                  <a:alpha val="60000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45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0" algn="l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3200" dirty="0" smtClean="0">
                <a:solidFill>
                  <a:schemeClr val="bg1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Franklin Gothic Demi" panose="020B0703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Оценка бизнеса для сделок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Franklin Gothic Demi" panose="020B0703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M&amp;A</a:t>
            </a:r>
            <a:r>
              <a:rPr lang="ru-RU" sz="3200" baseline="0" dirty="0" smtClean="0">
                <a:solidFill>
                  <a:schemeClr val="bg1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Franklin Gothic Demi" panose="020B0703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диагностика риска интеграции</a:t>
            </a:r>
            <a:r>
              <a:rPr lang="ru-RU" sz="3200" dirty="0" smtClean="0">
                <a:solidFill>
                  <a:schemeClr val="bg1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Franklin Gothic Demi" panose="020B0703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8326734" y="633010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Arial" panose="020B0604020202020204" pitchFamily="34" charset="0"/>
              </a:rPr>
              <a:t>2013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pic>
        <p:nvPicPr>
          <p:cNvPr id="1032" name="Picture 8" descr="Forbes-Magazine-Logo-Fontbetter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7" t="19394" r="7781" b="20347"/>
          <a:stretch/>
        </p:blipFill>
        <p:spPr bwMode="auto">
          <a:xfrm>
            <a:off x="7796806" y="-29931"/>
            <a:ext cx="1383706" cy="5854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4655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71625"/>
            <a:ext cx="406400" cy="237678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fld id="{A584BBBD-94F9-4957-8044-F81A3768114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7679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3075" y="115888"/>
            <a:ext cx="2212975" cy="5976937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115888"/>
            <a:ext cx="6491287" cy="5976937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71625"/>
            <a:ext cx="406400" cy="237678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fld id="{EE1DF84B-7DE7-4BBE-976E-987C06C63F4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25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644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71625"/>
            <a:ext cx="406400" cy="237678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fld id="{4BE52BD2-91B6-4BF9-ABF8-38698B56B31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65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1268413"/>
            <a:ext cx="4351337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268413"/>
            <a:ext cx="4352925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71625"/>
            <a:ext cx="406400" cy="237678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fld id="{375763B1-F1D0-4B72-B7BB-84306E629F6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2959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71625"/>
            <a:ext cx="406400" cy="237678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fld id="{6F4208FF-87B7-4401-9819-F2D8F76A514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3298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71625"/>
            <a:ext cx="406400" cy="237678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fld id="{7F748304-330B-47AB-9339-864BAD2730C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6857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71625"/>
            <a:ext cx="406400" cy="237678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fld id="{F6BEAE65-FD21-4F48-83A2-16E820A368D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45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71625"/>
            <a:ext cx="406400" cy="237678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fld id="{ED52639A-7952-4B6F-A02E-B1FE9B252A9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4925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71625"/>
            <a:ext cx="406400" cy="237678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fld id="{958F8238-43F0-46EF-A584-3A4C82C34EA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4903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19"/>
          <p:cNvSpPr/>
          <p:nvPr userDrawn="1"/>
        </p:nvSpPr>
        <p:spPr>
          <a:xfrm>
            <a:off x="0" y="894671"/>
            <a:ext cx="9144000" cy="5293405"/>
          </a:xfrm>
          <a:custGeom>
            <a:avLst/>
            <a:gdLst>
              <a:gd name="connsiteX0" fmla="*/ 0 w 7230094"/>
              <a:gd name="connsiteY0" fmla="*/ 0 h 2448272"/>
              <a:gd name="connsiteX1" fmla="*/ 7230094 w 7230094"/>
              <a:gd name="connsiteY1" fmla="*/ 0 h 2448272"/>
              <a:gd name="connsiteX2" fmla="*/ 7230094 w 7230094"/>
              <a:gd name="connsiteY2" fmla="*/ 2448272 h 2448272"/>
              <a:gd name="connsiteX3" fmla="*/ 0 w 7230094"/>
              <a:gd name="connsiteY3" fmla="*/ 2448272 h 2448272"/>
              <a:gd name="connsiteX4" fmla="*/ 0 w 7230094"/>
              <a:gd name="connsiteY4" fmla="*/ 0 h 2448272"/>
              <a:gd name="connsiteX0" fmla="*/ 0 w 8639794"/>
              <a:gd name="connsiteY0" fmla="*/ 0 h 2448272"/>
              <a:gd name="connsiteX1" fmla="*/ 7230094 w 8639794"/>
              <a:gd name="connsiteY1" fmla="*/ 0 h 2448272"/>
              <a:gd name="connsiteX2" fmla="*/ 8639794 w 8639794"/>
              <a:gd name="connsiteY2" fmla="*/ 2448272 h 2448272"/>
              <a:gd name="connsiteX3" fmla="*/ 0 w 8639794"/>
              <a:gd name="connsiteY3" fmla="*/ 2448272 h 2448272"/>
              <a:gd name="connsiteX4" fmla="*/ 0 w 8639794"/>
              <a:gd name="connsiteY4" fmla="*/ 0 h 2448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9794" h="2448272">
                <a:moveTo>
                  <a:pt x="0" y="0"/>
                </a:moveTo>
                <a:lnTo>
                  <a:pt x="7230094" y="0"/>
                </a:lnTo>
                <a:lnTo>
                  <a:pt x="8639794" y="2448272"/>
                </a:lnTo>
                <a:lnTo>
                  <a:pt x="0" y="244827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51000">
                <a:schemeClr val="bg1">
                  <a:lumMod val="96000"/>
                  <a:lumOff val="4000"/>
                </a:schemeClr>
              </a:gs>
              <a:gs pos="100000">
                <a:srgbClr val="0A2A4A">
                  <a:tint val="23500"/>
                  <a:satMod val="160000"/>
                  <a:alpha val="84000"/>
                  <a:lumMod val="57000"/>
                  <a:lumOff val="43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5626" y="156956"/>
            <a:ext cx="6624290" cy="648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980728"/>
            <a:ext cx="8856662" cy="5112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0" y="6184900"/>
            <a:ext cx="9144000" cy="166688"/>
          </a:xfrm>
          <a:prstGeom prst="rect">
            <a:avLst/>
          </a:prstGeom>
          <a:gradFill flip="none" rotWithShape="1">
            <a:gsLst>
              <a:gs pos="0">
                <a:srgbClr val="254B71">
                  <a:shade val="30000"/>
                  <a:satMod val="115000"/>
                </a:srgbClr>
              </a:gs>
              <a:gs pos="50000">
                <a:srgbClr val="254B71">
                  <a:shade val="67500"/>
                  <a:satMod val="115000"/>
                </a:srgbClr>
              </a:gs>
              <a:gs pos="100000">
                <a:srgbClr val="254B71">
                  <a:shade val="100000"/>
                  <a:satMod val="115000"/>
                  <a:alpha val="89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0" y="6691313"/>
            <a:ext cx="9144000" cy="166687"/>
          </a:xfrm>
          <a:prstGeom prst="rect">
            <a:avLst/>
          </a:prstGeom>
          <a:gradFill flip="none" rotWithShape="1">
            <a:gsLst>
              <a:gs pos="0">
                <a:srgbClr val="254B71">
                  <a:shade val="30000"/>
                  <a:satMod val="115000"/>
                </a:srgbClr>
              </a:gs>
              <a:gs pos="50000">
                <a:srgbClr val="254B71">
                  <a:shade val="67500"/>
                  <a:satMod val="115000"/>
                </a:srgbClr>
              </a:gs>
              <a:gs pos="100000">
                <a:srgbClr val="254B71">
                  <a:shade val="100000"/>
                  <a:satMod val="115000"/>
                  <a:alpha val="89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1036" name="Freeform 12"/>
          <p:cNvSpPr>
            <a:spLocks noEditPoints="1"/>
          </p:cNvSpPr>
          <p:nvPr userDrawn="1"/>
        </p:nvSpPr>
        <p:spPr bwMode="auto">
          <a:xfrm>
            <a:off x="8037513" y="6691313"/>
            <a:ext cx="1106487" cy="1666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" y="0"/>
              </a:cxn>
              <a:cxn ang="0">
                <a:pos x="55" y="3"/>
              </a:cxn>
              <a:cxn ang="0">
                <a:pos x="65" y="42"/>
              </a:cxn>
              <a:cxn ang="0">
                <a:pos x="25" y="42"/>
              </a:cxn>
              <a:cxn ang="0">
                <a:pos x="0" y="16"/>
              </a:cxn>
              <a:cxn ang="0">
                <a:pos x="0" y="0"/>
              </a:cxn>
              <a:cxn ang="0">
                <a:pos x="78" y="0"/>
              </a:cxn>
              <a:cxn ang="0">
                <a:pos x="278" y="0"/>
              </a:cxn>
              <a:cxn ang="0">
                <a:pos x="278" y="16"/>
              </a:cxn>
              <a:cxn ang="0">
                <a:pos x="252" y="42"/>
              </a:cxn>
              <a:cxn ang="0">
                <a:pos x="199" y="42"/>
              </a:cxn>
              <a:cxn ang="0">
                <a:pos x="199" y="3"/>
              </a:cxn>
              <a:cxn ang="0">
                <a:pos x="146" y="3"/>
              </a:cxn>
              <a:cxn ang="0">
                <a:pos x="146" y="23"/>
              </a:cxn>
              <a:cxn ang="0">
                <a:pos x="176" y="23"/>
              </a:cxn>
              <a:cxn ang="0">
                <a:pos x="176" y="42"/>
              </a:cxn>
              <a:cxn ang="0">
                <a:pos x="92" y="42"/>
              </a:cxn>
              <a:cxn ang="0">
                <a:pos x="78" y="2"/>
              </a:cxn>
              <a:cxn ang="0">
                <a:pos x="78" y="0"/>
              </a:cxn>
            </a:cxnLst>
            <a:rect l="0" t="0" r="r" b="b"/>
            <a:pathLst>
              <a:path w="278" h="42">
                <a:moveTo>
                  <a:pt x="0" y="0"/>
                </a:moveTo>
                <a:lnTo>
                  <a:pt x="55" y="0"/>
                </a:lnTo>
                <a:cubicBezTo>
                  <a:pt x="55" y="1"/>
                  <a:pt x="55" y="2"/>
                  <a:pt x="55" y="3"/>
                </a:cubicBezTo>
                <a:cubicBezTo>
                  <a:pt x="55" y="18"/>
                  <a:pt x="58" y="30"/>
                  <a:pt x="65" y="42"/>
                </a:cubicBezTo>
                <a:lnTo>
                  <a:pt x="25" y="42"/>
                </a:lnTo>
                <a:cubicBezTo>
                  <a:pt x="11" y="41"/>
                  <a:pt x="0" y="30"/>
                  <a:pt x="0" y="16"/>
                </a:cubicBezTo>
                <a:lnTo>
                  <a:pt x="0" y="0"/>
                </a:lnTo>
                <a:close/>
                <a:moveTo>
                  <a:pt x="78" y="0"/>
                </a:moveTo>
                <a:lnTo>
                  <a:pt x="278" y="0"/>
                </a:lnTo>
                <a:lnTo>
                  <a:pt x="278" y="16"/>
                </a:lnTo>
                <a:cubicBezTo>
                  <a:pt x="278" y="30"/>
                  <a:pt x="266" y="41"/>
                  <a:pt x="252" y="42"/>
                </a:cubicBezTo>
                <a:lnTo>
                  <a:pt x="199" y="42"/>
                </a:lnTo>
                <a:lnTo>
                  <a:pt x="199" y="3"/>
                </a:lnTo>
                <a:lnTo>
                  <a:pt x="146" y="3"/>
                </a:lnTo>
                <a:lnTo>
                  <a:pt x="146" y="23"/>
                </a:lnTo>
                <a:lnTo>
                  <a:pt x="176" y="23"/>
                </a:lnTo>
                <a:lnTo>
                  <a:pt x="176" y="42"/>
                </a:lnTo>
                <a:lnTo>
                  <a:pt x="92" y="42"/>
                </a:lnTo>
                <a:cubicBezTo>
                  <a:pt x="83" y="31"/>
                  <a:pt x="78" y="18"/>
                  <a:pt x="78" y="2"/>
                </a:cubicBezTo>
                <a:cubicBezTo>
                  <a:pt x="78" y="1"/>
                  <a:pt x="78" y="1"/>
                  <a:pt x="78" y="0"/>
                </a:cubicBezTo>
                <a:close/>
              </a:path>
            </a:pathLst>
          </a:custGeom>
          <a:solidFill>
            <a:srgbClr val="20416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lvl="0"/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0" y="6351588"/>
            <a:ext cx="9144000" cy="342900"/>
          </a:xfrm>
          <a:prstGeom prst="rect">
            <a:avLst/>
          </a:prstGeom>
          <a:gradFill flip="none" rotWithShape="1">
            <a:gsLst>
              <a:gs pos="0">
                <a:srgbClr val="204162">
                  <a:shade val="30000"/>
                  <a:satMod val="115000"/>
                </a:srgbClr>
              </a:gs>
              <a:gs pos="50000">
                <a:srgbClr val="204162">
                  <a:shade val="67500"/>
                  <a:satMod val="115000"/>
                </a:srgbClr>
              </a:gs>
              <a:gs pos="100000">
                <a:srgbClr val="204162">
                  <a:shade val="100000"/>
                  <a:satMod val="11500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1038" name="Freeform 14"/>
          <p:cNvSpPr>
            <a:spLocks noEditPoints="1"/>
          </p:cNvSpPr>
          <p:nvPr userDrawn="1"/>
        </p:nvSpPr>
        <p:spPr bwMode="auto">
          <a:xfrm>
            <a:off x="8037513" y="6184900"/>
            <a:ext cx="1106487" cy="166688"/>
          </a:xfrm>
          <a:custGeom>
            <a:avLst/>
            <a:gdLst/>
            <a:ahLst/>
            <a:cxnLst>
              <a:cxn ang="0">
                <a:pos x="0" y="42"/>
              </a:cxn>
              <a:cxn ang="0">
                <a:pos x="0" y="26"/>
              </a:cxn>
              <a:cxn ang="0">
                <a:pos x="10" y="6"/>
              </a:cxn>
              <a:cxn ang="0">
                <a:pos x="10" y="42"/>
              </a:cxn>
              <a:cxn ang="0">
                <a:pos x="0" y="42"/>
              </a:cxn>
              <a:cxn ang="0">
                <a:pos x="278" y="42"/>
              </a:cxn>
              <a:cxn ang="0">
                <a:pos x="269" y="42"/>
              </a:cxn>
              <a:cxn ang="0">
                <a:pos x="269" y="41"/>
              </a:cxn>
              <a:cxn ang="0">
                <a:pos x="216" y="41"/>
              </a:cxn>
              <a:cxn ang="0">
                <a:pos x="216" y="42"/>
              </a:cxn>
              <a:cxn ang="0">
                <a:pos x="149" y="42"/>
              </a:cxn>
              <a:cxn ang="0">
                <a:pos x="149" y="40"/>
              </a:cxn>
              <a:cxn ang="0">
                <a:pos x="163" y="0"/>
              </a:cxn>
              <a:cxn ang="0">
                <a:pos x="251" y="0"/>
              </a:cxn>
              <a:cxn ang="0">
                <a:pos x="278" y="26"/>
              </a:cxn>
              <a:cxn ang="0">
                <a:pos x="278" y="42"/>
              </a:cxn>
              <a:cxn ang="0">
                <a:pos x="125" y="42"/>
              </a:cxn>
              <a:cxn ang="0">
                <a:pos x="75" y="42"/>
              </a:cxn>
              <a:cxn ang="0">
                <a:pos x="95" y="27"/>
              </a:cxn>
              <a:cxn ang="0">
                <a:pos x="102" y="3"/>
              </a:cxn>
              <a:cxn ang="0">
                <a:pos x="101" y="0"/>
              </a:cxn>
              <a:cxn ang="0">
                <a:pos x="136" y="0"/>
              </a:cxn>
              <a:cxn ang="0">
                <a:pos x="125" y="41"/>
              </a:cxn>
              <a:cxn ang="0">
                <a:pos x="125" y="42"/>
              </a:cxn>
              <a:cxn ang="0">
                <a:pos x="33" y="0"/>
              </a:cxn>
              <a:cxn ang="0">
                <a:pos x="78" y="0"/>
              </a:cxn>
              <a:cxn ang="0">
                <a:pos x="78" y="3"/>
              </a:cxn>
              <a:cxn ang="0">
                <a:pos x="75" y="16"/>
              </a:cxn>
              <a:cxn ang="0">
                <a:pos x="65" y="25"/>
              </a:cxn>
              <a:cxn ang="0">
                <a:pos x="41" y="28"/>
              </a:cxn>
              <a:cxn ang="0">
                <a:pos x="33" y="28"/>
              </a:cxn>
              <a:cxn ang="0">
                <a:pos x="33" y="0"/>
              </a:cxn>
            </a:cxnLst>
            <a:rect l="0" t="0" r="r" b="b"/>
            <a:pathLst>
              <a:path w="278" h="42">
                <a:moveTo>
                  <a:pt x="0" y="42"/>
                </a:moveTo>
                <a:lnTo>
                  <a:pt x="0" y="26"/>
                </a:lnTo>
                <a:cubicBezTo>
                  <a:pt x="0" y="18"/>
                  <a:pt x="4" y="10"/>
                  <a:pt x="10" y="6"/>
                </a:cubicBezTo>
                <a:lnTo>
                  <a:pt x="10" y="42"/>
                </a:lnTo>
                <a:lnTo>
                  <a:pt x="0" y="42"/>
                </a:lnTo>
                <a:close/>
                <a:moveTo>
                  <a:pt x="278" y="42"/>
                </a:moveTo>
                <a:lnTo>
                  <a:pt x="269" y="42"/>
                </a:lnTo>
                <a:lnTo>
                  <a:pt x="269" y="41"/>
                </a:lnTo>
                <a:lnTo>
                  <a:pt x="216" y="41"/>
                </a:lnTo>
                <a:lnTo>
                  <a:pt x="216" y="42"/>
                </a:lnTo>
                <a:lnTo>
                  <a:pt x="149" y="42"/>
                </a:lnTo>
                <a:cubicBezTo>
                  <a:pt x="149" y="41"/>
                  <a:pt x="149" y="40"/>
                  <a:pt x="149" y="40"/>
                </a:cubicBezTo>
                <a:cubicBezTo>
                  <a:pt x="149" y="25"/>
                  <a:pt x="154" y="11"/>
                  <a:pt x="163" y="0"/>
                </a:cubicBezTo>
                <a:lnTo>
                  <a:pt x="251" y="0"/>
                </a:lnTo>
                <a:cubicBezTo>
                  <a:pt x="266" y="0"/>
                  <a:pt x="278" y="12"/>
                  <a:pt x="278" y="26"/>
                </a:cubicBezTo>
                <a:lnTo>
                  <a:pt x="278" y="42"/>
                </a:lnTo>
                <a:close/>
                <a:moveTo>
                  <a:pt x="125" y="42"/>
                </a:moveTo>
                <a:lnTo>
                  <a:pt x="75" y="42"/>
                </a:lnTo>
                <a:cubicBezTo>
                  <a:pt x="84" y="38"/>
                  <a:pt x="90" y="33"/>
                  <a:pt x="95" y="27"/>
                </a:cubicBezTo>
                <a:cubicBezTo>
                  <a:pt x="99" y="20"/>
                  <a:pt x="102" y="12"/>
                  <a:pt x="102" y="3"/>
                </a:cubicBezTo>
                <a:cubicBezTo>
                  <a:pt x="102" y="2"/>
                  <a:pt x="102" y="1"/>
                  <a:pt x="101" y="0"/>
                </a:cubicBezTo>
                <a:lnTo>
                  <a:pt x="136" y="0"/>
                </a:lnTo>
                <a:cubicBezTo>
                  <a:pt x="129" y="12"/>
                  <a:pt x="125" y="26"/>
                  <a:pt x="125" y="41"/>
                </a:cubicBezTo>
                <a:lnTo>
                  <a:pt x="125" y="42"/>
                </a:lnTo>
                <a:close/>
                <a:moveTo>
                  <a:pt x="33" y="0"/>
                </a:moveTo>
                <a:lnTo>
                  <a:pt x="78" y="0"/>
                </a:lnTo>
                <a:cubicBezTo>
                  <a:pt x="78" y="1"/>
                  <a:pt x="78" y="2"/>
                  <a:pt x="78" y="3"/>
                </a:cubicBezTo>
                <a:cubicBezTo>
                  <a:pt x="78" y="8"/>
                  <a:pt x="77" y="12"/>
                  <a:pt x="75" y="16"/>
                </a:cubicBezTo>
                <a:cubicBezTo>
                  <a:pt x="72" y="20"/>
                  <a:pt x="69" y="23"/>
                  <a:pt x="65" y="25"/>
                </a:cubicBezTo>
                <a:cubicBezTo>
                  <a:pt x="60" y="27"/>
                  <a:pt x="53" y="28"/>
                  <a:pt x="41" y="28"/>
                </a:cubicBezTo>
                <a:lnTo>
                  <a:pt x="33" y="28"/>
                </a:lnTo>
                <a:lnTo>
                  <a:pt x="33" y="0"/>
                </a:lnTo>
                <a:close/>
              </a:path>
            </a:pathLst>
          </a:custGeom>
          <a:solidFill>
            <a:srgbClr val="20416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1039" name="Freeform 15"/>
          <p:cNvSpPr>
            <a:spLocks noEditPoints="1"/>
          </p:cNvSpPr>
          <p:nvPr userDrawn="1"/>
        </p:nvSpPr>
        <p:spPr bwMode="auto">
          <a:xfrm>
            <a:off x="8037513" y="6351588"/>
            <a:ext cx="1106487" cy="342900"/>
          </a:xfrm>
          <a:custGeom>
            <a:avLst/>
            <a:gdLst/>
            <a:ahLst/>
            <a:cxnLst>
              <a:cxn ang="0">
                <a:pos x="0" y="86"/>
              </a:cxn>
              <a:cxn ang="0">
                <a:pos x="0" y="0"/>
              </a:cxn>
              <a:cxn ang="0">
                <a:pos x="10" y="0"/>
              </a:cxn>
              <a:cxn ang="0">
                <a:pos x="10" y="74"/>
              </a:cxn>
              <a:cxn ang="0">
                <a:pos x="33" y="74"/>
              </a:cxn>
              <a:cxn ang="0">
                <a:pos x="33" y="6"/>
              </a:cxn>
              <a:cxn ang="0">
                <a:pos x="38" y="6"/>
              </a:cxn>
              <a:cxn ang="0">
                <a:pos x="54" y="9"/>
              </a:cxn>
              <a:cxn ang="0">
                <a:pos x="65" y="17"/>
              </a:cxn>
              <a:cxn ang="0">
                <a:pos x="77" y="32"/>
              </a:cxn>
              <a:cxn ang="0">
                <a:pos x="55" y="86"/>
              </a:cxn>
              <a:cxn ang="0">
                <a:pos x="0" y="86"/>
              </a:cxn>
              <a:cxn ang="0">
                <a:pos x="75" y="0"/>
              </a:cxn>
              <a:cxn ang="0">
                <a:pos x="125" y="0"/>
              </a:cxn>
              <a:cxn ang="0">
                <a:pos x="126" y="7"/>
              </a:cxn>
              <a:cxn ang="0">
                <a:pos x="94" y="18"/>
              </a:cxn>
              <a:cxn ang="0">
                <a:pos x="90" y="13"/>
              </a:cxn>
              <a:cxn ang="0">
                <a:pos x="75" y="0"/>
              </a:cxn>
              <a:cxn ang="0">
                <a:pos x="149" y="0"/>
              </a:cxn>
              <a:cxn ang="0">
                <a:pos x="216" y="0"/>
              </a:cxn>
              <a:cxn ang="0">
                <a:pos x="216" y="19"/>
              </a:cxn>
              <a:cxn ang="0">
                <a:pos x="247" y="19"/>
              </a:cxn>
              <a:cxn ang="0">
                <a:pos x="247" y="52"/>
              </a:cxn>
              <a:cxn ang="0">
                <a:pos x="244" y="52"/>
              </a:cxn>
              <a:cxn ang="0">
                <a:pos x="212" y="59"/>
              </a:cxn>
              <a:cxn ang="0">
                <a:pos x="166" y="42"/>
              </a:cxn>
              <a:cxn ang="0">
                <a:pos x="156" y="28"/>
              </a:cxn>
              <a:cxn ang="0">
                <a:pos x="196" y="43"/>
              </a:cxn>
              <a:cxn ang="0">
                <a:pos x="196" y="20"/>
              </a:cxn>
              <a:cxn ang="0">
                <a:pos x="165" y="9"/>
              </a:cxn>
              <a:cxn ang="0">
                <a:pos x="149" y="7"/>
              </a:cxn>
              <a:cxn ang="0">
                <a:pos x="149" y="0"/>
              </a:cxn>
              <a:cxn ang="0">
                <a:pos x="269" y="0"/>
              </a:cxn>
              <a:cxn ang="0">
                <a:pos x="278" y="0"/>
              </a:cxn>
              <a:cxn ang="0">
                <a:pos x="278" y="86"/>
              </a:cxn>
              <a:cxn ang="0">
                <a:pos x="78" y="86"/>
              </a:cxn>
              <a:cxn ang="0">
                <a:pos x="89" y="52"/>
              </a:cxn>
              <a:cxn ang="0">
                <a:pos x="92" y="56"/>
              </a:cxn>
              <a:cxn ang="0">
                <a:pos x="96" y="62"/>
              </a:cxn>
              <a:cxn ang="0">
                <a:pos x="98" y="64"/>
              </a:cxn>
              <a:cxn ang="0">
                <a:pos x="105" y="74"/>
              </a:cxn>
              <a:cxn ang="0">
                <a:pos x="132" y="74"/>
              </a:cxn>
              <a:cxn ang="0">
                <a:pos x="123" y="63"/>
              </a:cxn>
              <a:cxn ang="0">
                <a:pos x="110" y="43"/>
              </a:cxn>
              <a:cxn ang="0">
                <a:pos x="106" y="36"/>
              </a:cxn>
              <a:cxn ang="0">
                <a:pos x="130" y="27"/>
              </a:cxn>
              <a:cxn ang="0">
                <a:pos x="149" y="55"/>
              </a:cxn>
              <a:cxn ang="0">
                <a:pos x="211" y="78"/>
              </a:cxn>
              <a:cxn ang="0">
                <a:pos x="269" y="66"/>
              </a:cxn>
              <a:cxn ang="0">
                <a:pos x="269" y="0"/>
              </a:cxn>
            </a:cxnLst>
            <a:rect l="0" t="0" r="r" b="b"/>
            <a:pathLst>
              <a:path w="278" h="86">
                <a:moveTo>
                  <a:pt x="0" y="86"/>
                </a:moveTo>
                <a:lnTo>
                  <a:pt x="0" y="0"/>
                </a:lnTo>
                <a:lnTo>
                  <a:pt x="10" y="0"/>
                </a:lnTo>
                <a:lnTo>
                  <a:pt x="10" y="74"/>
                </a:lnTo>
                <a:lnTo>
                  <a:pt x="33" y="74"/>
                </a:lnTo>
                <a:lnTo>
                  <a:pt x="33" y="6"/>
                </a:lnTo>
                <a:lnTo>
                  <a:pt x="38" y="6"/>
                </a:lnTo>
                <a:cubicBezTo>
                  <a:pt x="46" y="6"/>
                  <a:pt x="51" y="7"/>
                  <a:pt x="54" y="9"/>
                </a:cubicBezTo>
                <a:cubicBezTo>
                  <a:pt x="57" y="10"/>
                  <a:pt x="61" y="13"/>
                  <a:pt x="65" y="17"/>
                </a:cubicBezTo>
                <a:cubicBezTo>
                  <a:pt x="68" y="21"/>
                  <a:pt x="73" y="26"/>
                  <a:pt x="77" y="32"/>
                </a:cubicBezTo>
                <a:cubicBezTo>
                  <a:pt x="63" y="46"/>
                  <a:pt x="56" y="64"/>
                  <a:pt x="55" y="86"/>
                </a:cubicBezTo>
                <a:lnTo>
                  <a:pt x="0" y="86"/>
                </a:lnTo>
                <a:close/>
                <a:moveTo>
                  <a:pt x="75" y="0"/>
                </a:moveTo>
                <a:lnTo>
                  <a:pt x="125" y="0"/>
                </a:lnTo>
                <a:cubicBezTo>
                  <a:pt x="125" y="2"/>
                  <a:pt x="125" y="5"/>
                  <a:pt x="126" y="7"/>
                </a:cubicBezTo>
                <a:cubicBezTo>
                  <a:pt x="114" y="9"/>
                  <a:pt x="103" y="13"/>
                  <a:pt x="94" y="18"/>
                </a:cubicBezTo>
                <a:cubicBezTo>
                  <a:pt x="92" y="16"/>
                  <a:pt x="91" y="15"/>
                  <a:pt x="90" y="13"/>
                </a:cubicBezTo>
                <a:cubicBezTo>
                  <a:pt x="85" y="7"/>
                  <a:pt x="80" y="3"/>
                  <a:pt x="75" y="0"/>
                </a:cubicBezTo>
                <a:close/>
                <a:moveTo>
                  <a:pt x="149" y="0"/>
                </a:moveTo>
                <a:lnTo>
                  <a:pt x="216" y="0"/>
                </a:lnTo>
                <a:lnTo>
                  <a:pt x="216" y="19"/>
                </a:lnTo>
                <a:lnTo>
                  <a:pt x="247" y="19"/>
                </a:lnTo>
                <a:lnTo>
                  <a:pt x="247" y="52"/>
                </a:lnTo>
                <a:lnTo>
                  <a:pt x="244" y="52"/>
                </a:lnTo>
                <a:cubicBezTo>
                  <a:pt x="232" y="57"/>
                  <a:pt x="221" y="59"/>
                  <a:pt x="212" y="59"/>
                </a:cubicBezTo>
                <a:cubicBezTo>
                  <a:pt x="193" y="59"/>
                  <a:pt x="178" y="53"/>
                  <a:pt x="166" y="42"/>
                </a:cubicBezTo>
                <a:cubicBezTo>
                  <a:pt x="162" y="37"/>
                  <a:pt x="158" y="33"/>
                  <a:pt x="156" y="28"/>
                </a:cubicBezTo>
                <a:cubicBezTo>
                  <a:pt x="169" y="30"/>
                  <a:pt x="182" y="35"/>
                  <a:pt x="196" y="43"/>
                </a:cubicBezTo>
                <a:lnTo>
                  <a:pt x="196" y="20"/>
                </a:lnTo>
                <a:cubicBezTo>
                  <a:pt x="184" y="15"/>
                  <a:pt x="173" y="11"/>
                  <a:pt x="165" y="9"/>
                </a:cubicBezTo>
                <a:cubicBezTo>
                  <a:pt x="160" y="8"/>
                  <a:pt x="155" y="7"/>
                  <a:pt x="149" y="7"/>
                </a:cubicBezTo>
                <a:cubicBezTo>
                  <a:pt x="149" y="4"/>
                  <a:pt x="149" y="2"/>
                  <a:pt x="149" y="0"/>
                </a:cubicBezTo>
                <a:close/>
                <a:moveTo>
                  <a:pt x="269" y="0"/>
                </a:moveTo>
                <a:lnTo>
                  <a:pt x="278" y="0"/>
                </a:lnTo>
                <a:lnTo>
                  <a:pt x="278" y="86"/>
                </a:lnTo>
                <a:lnTo>
                  <a:pt x="78" y="86"/>
                </a:lnTo>
                <a:cubicBezTo>
                  <a:pt x="79" y="73"/>
                  <a:pt x="82" y="61"/>
                  <a:pt x="89" y="52"/>
                </a:cubicBezTo>
                <a:lnTo>
                  <a:pt x="92" y="56"/>
                </a:lnTo>
                <a:lnTo>
                  <a:pt x="96" y="62"/>
                </a:lnTo>
                <a:cubicBezTo>
                  <a:pt x="97" y="63"/>
                  <a:pt x="98" y="64"/>
                  <a:pt x="98" y="64"/>
                </a:cubicBezTo>
                <a:lnTo>
                  <a:pt x="105" y="74"/>
                </a:lnTo>
                <a:lnTo>
                  <a:pt x="132" y="74"/>
                </a:lnTo>
                <a:lnTo>
                  <a:pt x="123" y="63"/>
                </a:lnTo>
                <a:cubicBezTo>
                  <a:pt x="120" y="59"/>
                  <a:pt x="116" y="52"/>
                  <a:pt x="110" y="43"/>
                </a:cubicBezTo>
                <a:cubicBezTo>
                  <a:pt x="109" y="41"/>
                  <a:pt x="107" y="38"/>
                  <a:pt x="106" y="36"/>
                </a:cubicBezTo>
                <a:cubicBezTo>
                  <a:pt x="113" y="31"/>
                  <a:pt x="121" y="28"/>
                  <a:pt x="130" y="27"/>
                </a:cubicBezTo>
                <a:cubicBezTo>
                  <a:pt x="134" y="38"/>
                  <a:pt x="140" y="47"/>
                  <a:pt x="149" y="55"/>
                </a:cubicBezTo>
                <a:cubicBezTo>
                  <a:pt x="164" y="71"/>
                  <a:pt x="185" y="78"/>
                  <a:pt x="211" y="78"/>
                </a:cubicBezTo>
                <a:cubicBezTo>
                  <a:pt x="231" y="78"/>
                  <a:pt x="250" y="74"/>
                  <a:pt x="269" y="66"/>
                </a:cubicBezTo>
                <a:lnTo>
                  <a:pt x="269" y="0"/>
                </a:lnTo>
                <a:close/>
              </a:path>
            </a:pathLst>
          </a:custGeom>
          <a:solidFill>
            <a:srgbClr val="00285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latin typeface="Georgia" panose="02040502050405020303" pitchFamily="18" charset="0"/>
            </a:endParaRPr>
          </a:p>
        </p:txBody>
      </p:sp>
      <p:grpSp>
        <p:nvGrpSpPr>
          <p:cNvPr id="3" name="Group 28"/>
          <p:cNvGrpSpPr>
            <a:grpSpLocks/>
          </p:cNvGrpSpPr>
          <p:nvPr userDrawn="1"/>
        </p:nvGrpSpPr>
        <p:grpSpPr bwMode="auto">
          <a:xfrm>
            <a:off x="111125" y="6380163"/>
            <a:ext cx="1863725" cy="271462"/>
            <a:chOff x="70" y="4019"/>
            <a:chExt cx="1174" cy="171"/>
          </a:xfrm>
        </p:grpSpPr>
        <p:sp>
          <p:nvSpPr>
            <p:cNvPr id="2" name="Freeform 28"/>
            <p:cNvSpPr>
              <a:spLocks/>
            </p:cNvSpPr>
            <p:nvPr userDrawn="1"/>
          </p:nvSpPr>
          <p:spPr bwMode="auto">
            <a:xfrm>
              <a:off x="70" y="4024"/>
              <a:ext cx="78" cy="166"/>
            </a:xfrm>
            <a:custGeom>
              <a:avLst/>
              <a:gdLst/>
              <a:ahLst/>
              <a:cxnLst>
                <a:cxn ang="0">
                  <a:pos x="36" y="91"/>
                </a:cxn>
                <a:cxn ang="0">
                  <a:pos x="15" y="91"/>
                </a:cxn>
                <a:cxn ang="0">
                  <a:pos x="0" y="77"/>
                </a:cxn>
                <a:cxn ang="0">
                  <a:pos x="0" y="11"/>
                </a:cxn>
                <a:cxn ang="0">
                  <a:pos x="6" y="0"/>
                </a:cxn>
                <a:cxn ang="0">
                  <a:pos x="6" y="62"/>
                </a:cxn>
                <a:cxn ang="0">
                  <a:pos x="18" y="62"/>
                </a:cxn>
                <a:cxn ang="0">
                  <a:pos x="18" y="24"/>
                </a:cxn>
                <a:cxn ang="0">
                  <a:pos x="22" y="24"/>
                </a:cxn>
                <a:cxn ang="0">
                  <a:pos x="30" y="25"/>
                </a:cxn>
                <a:cxn ang="0">
                  <a:pos x="36" y="30"/>
                </a:cxn>
                <a:cxn ang="0">
                  <a:pos x="43" y="38"/>
                </a:cxn>
                <a:cxn ang="0">
                  <a:pos x="31" y="70"/>
                </a:cxn>
                <a:cxn ang="0">
                  <a:pos x="36" y="91"/>
                </a:cxn>
              </a:cxnLst>
              <a:rect l="0" t="0" r="r" b="b"/>
              <a:pathLst>
                <a:path w="43" h="91">
                  <a:moveTo>
                    <a:pt x="36" y="91"/>
                  </a:moveTo>
                  <a:lnTo>
                    <a:pt x="15" y="91"/>
                  </a:lnTo>
                  <a:cubicBezTo>
                    <a:pt x="7" y="91"/>
                    <a:pt x="0" y="85"/>
                    <a:pt x="0" y="77"/>
                  </a:cubicBezTo>
                  <a:lnTo>
                    <a:pt x="0" y="11"/>
                  </a:lnTo>
                  <a:cubicBezTo>
                    <a:pt x="0" y="7"/>
                    <a:pt x="2" y="3"/>
                    <a:pt x="6" y="0"/>
                  </a:cubicBezTo>
                  <a:lnTo>
                    <a:pt x="6" y="62"/>
                  </a:lnTo>
                  <a:lnTo>
                    <a:pt x="18" y="62"/>
                  </a:lnTo>
                  <a:lnTo>
                    <a:pt x="18" y="24"/>
                  </a:lnTo>
                  <a:lnTo>
                    <a:pt x="22" y="24"/>
                  </a:lnTo>
                  <a:cubicBezTo>
                    <a:pt x="26" y="24"/>
                    <a:pt x="29" y="24"/>
                    <a:pt x="30" y="25"/>
                  </a:cubicBezTo>
                  <a:cubicBezTo>
                    <a:pt x="32" y="26"/>
                    <a:pt x="34" y="28"/>
                    <a:pt x="36" y="30"/>
                  </a:cubicBezTo>
                  <a:cubicBezTo>
                    <a:pt x="38" y="32"/>
                    <a:pt x="41" y="35"/>
                    <a:pt x="43" y="38"/>
                  </a:cubicBezTo>
                  <a:cubicBezTo>
                    <a:pt x="35" y="47"/>
                    <a:pt x="31" y="57"/>
                    <a:pt x="31" y="70"/>
                  </a:cubicBezTo>
                  <a:cubicBezTo>
                    <a:pt x="31" y="77"/>
                    <a:pt x="33" y="85"/>
                    <a:pt x="36" y="9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Georgia" panose="02040502050405020303" pitchFamily="18" charset="0"/>
              </a:endParaRPr>
            </a:p>
          </p:txBody>
        </p:sp>
        <p:sp>
          <p:nvSpPr>
            <p:cNvPr id="1053" name="Freeform 29"/>
            <p:cNvSpPr>
              <a:spLocks/>
            </p:cNvSpPr>
            <p:nvPr userDrawn="1"/>
          </p:nvSpPr>
          <p:spPr bwMode="auto">
            <a:xfrm>
              <a:off x="150" y="4019"/>
              <a:ext cx="203" cy="171"/>
            </a:xfrm>
            <a:custGeom>
              <a:avLst/>
              <a:gdLst/>
              <a:ahLst/>
              <a:cxnLst>
                <a:cxn ang="0">
                  <a:pos x="29" y="38"/>
                </a:cxn>
                <a:cxn ang="0">
                  <a:pos x="39" y="54"/>
                </a:cxn>
                <a:cxn ang="0">
                  <a:pos x="74" y="67"/>
                </a:cxn>
                <a:cxn ang="0">
                  <a:pos x="106" y="60"/>
                </a:cxn>
                <a:cxn ang="0">
                  <a:pos x="106" y="23"/>
                </a:cxn>
                <a:cxn ang="0">
                  <a:pos x="77" y="23"/>
                </a:cxn>
                <a:cxn ang="0">
                  <a:pos x="77" y="34"/>
                </a:cxn>
                <a:cxn ang="0">
                  <a:pos x="93" y="34"/>
                </a:cxn>
                <a:cxn ang="0">
                  <a:pos x="93" y="52"/>
                </a:cxn>
                <a:cxn ang="0">
                  <a:pos x="92" y="53"/>
                </a:cxn>
                <a:cxn ang="0">
                  <a:pos x="74" y="56"/>
                </a:cxn>
                <a:cxn ang="0">
                  <a:pos x="49" y="47"/>
                </a:cxn>
                <a:cxn ang="0">
                  <a:pos x="43" y="39"/>
                </a:cxn>
                <a:cxn ang="0">
                  <a:pos x="65" y="47"/>
                </a:cxn>
                <a:cxn ang="0">
                  <a:pos x="65" y="34"/>
                </a:cxn>
                <a:cxn ang="0">
                  <a:pos x="48" y="28"/>
                </a:cxn>
                <a:cxn ang="0">
                  <a:pos x="39" y="27"/>
                </a:cxn>
                <a:cxn ang="0">
                  <a:pos x="39" y="22"/>
                </a:cxn>
                <a:cxn ang="0">
                  <a:pos x="47" y="0"/>
                </a:cxn>
                <a:cxn ang="0">
                  <a:pos x="96" y="0"/>
                </a:cxn>
                <a:cxn ang="0">
                  <a:pos x="111" y="14"/>
                </a:cxn>
                <a:cxn ang="0">
                  <a:pos x="111" y="80"/>
                </a:cxn>
                <a:cxn ang="0">
                  <a:pos x="96" y="94"/>
                </a:cxn>
                <a:cxn ang="0">
                  <a:pos x="67" y="94"/>
                </a:cxn>
                <a:cxn ang="0">
                  <a:pos x="67" y="72"/>
                </a:cxn>
                <a:cxn ang="0">
                  <a:pos x="37" y="72"/>
                </a:cxn>
                <a:cxn ang="0">
                  <a:pos x="37" y="84"/>
                </a:cxn>
                <a:cxn ang="0">
                  <a:pos x="54" y="84"/>
                </a:cxn>
                <a:cxn ang="0">
                  <a:pos x="54" y="94"/>
                </a:cxn>
                <a:cxn ang="0">
                  <a:pos x="8" y="94"/>
                </a:cxn>
                <a:cxn ang="0">
                  <a:pos x="0" y="72"/>
                </a:cxn>
                <a:cxn ang="0">
                  <a:pos x="6" y="52"/>
                </a:cxn>
                <a:cxn ang="0">
                  <a:pos x="8" y="54"/>
                </a:cxn>
                <a:cxn ang="0">
                  <a:pos x="10" y="58"/>
                </a:cxn>
                <a:cxn ang="0">
                  <a:pos x="11" y="59"/>
                </a:cxn>
                <a:cxn ang="0">
                  <a:pos x="15" y="65"/>
                </a:cxn>
                <a:cxn ang="0">
                  <a:pos x="29" y="65"/>
                </a:cxn>
                <a:cxn ang="0">
                  <a:pos x="25" y="58"/>
                </a:cxn>
                <a:cxn ang="0">
                  <a:pos x="17" y="47"/>
                </a:cxn>
                <a:cxn ang="0">
                  <a:pos x="15" y="43"/>
                </a:cxn>
                <a:cxn ang="0">
                  <a:pos x="29" y="38"/>
                </a:cxn>
              </a:cxnLst>
              <a:rect l="0" t="0" r="r" b="b"/>
              <a:pathLst>
                <a:path w="111" h="94">
                  <a:moveTo>
                    <a:pt x="29" y="38"/>
                  </a:moveTo>
                  <a:cubicBezTo>
                    <a:pt x="31" y="44"/>
                    <a:pt x="34" y="50"/>
                    <a:pt x="39" y="54"/>
                  </a:cubicBezTo>
                  <a:cubicBezTo>
                    <a:pt x="48" y="63"/>
                    <a:pt x="59" y="67"/>
                    <a:pt x="74" y="67"/>
                  </a:cubicBezTo>
                  <a:cubicBezTo>
                    <a:pt x="85" y="67"/>
                    <a:pt x="95" y="65"/>
                    <a:pt x="106" y="60"/>
                  </a:cubicBezTo>
                  <a:lnTo>
                    <a:pt x="106" y="23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93" y="34"/>
                  </a:lnTo>
                  <a:lnTo>
                    <a:pt x="93" y="52"/>
                  </a:lnTo>
                  <a:lnTo>
                    <a:pt x="92" y="53"/>
                  </a:lnTo>
                  <a:cubicBezTo>
                    <a:pt x="85" y="55"/>
                    <a:pt x="79" y="56"/>
                    <a:pt x="74" y="56"/>
                  </a:cubicBezTo>
                  <a:cubicBezTo>
                    <a:pt x="64" y="56"/>
                    <a:pt x="55" y="53"/>
                    <a:pt x="49" y="47"/>
                  </a:cubicBezTo>
                  <a:cubicBezTo>
                    <a:pt x="46" y="44"/>
                    <a:pt x="44" y="42"/>
                    <a:pt x="43" y="39"/>
                  </a:cubicBezTo>
                  <a:cubicBezTo>
                    <a:pt x="50" y="40"/>
                    <a:pt x="58" y="43"/>
                    <a:pt x="65" y="47"/>
                  </a:cubicBezTo>
                  <a:lnTo>
                    <a:pt x="65" y="34"/>
                  </a:lnTo>
                  <a:cubicBezTo>
                    <a:pt x="58" y="31"/>
                    <a:pt x="53" y="29"/>
                    <a:pt x="48" y="28"/>
                  </a:cubicBezTo>
                  <a:cubicBezTo>
                    <a:pt x="45" y="28"/>
                    <a:pt x="42" y="27"/>
                    <a:pt x="39" y="27"/>
                  </a:cubicBezTo>
                  <a:cubicBezTo>
                    <a:pt x="39" y="25"/>
                    <a:pt x="39" y="24"/>
                    <a:pt x="39" y="22"/>
                  </a:cubicBezTo>
                  <a:cubicBezTo>
                    <a:pt x="39" y="14"/>
                    <a:pt x="42" y="6"/>
                    <a:pt x="47" y="0"/>
                  </a:cubicBezTo>
                  <a:lnTo>
                    <a:pt x="96" y="0"/>
                  </a:lnTo>
                  <a:cubicBezTo>
                    <a:pt x="104" y="0"/>
                    <a:pt x="111" y="6"/>
                    <a:pt x="111" y="14"/>
                  </a:cubicBezTo>
                  <a:lnTo>
                    <a:pt x="111" y="80"/>
                  </a:lnTo>
                  <a:cubicBezTo>
                    <a:pt x="111" y="88"/>
                    <a:pt x="104" y="94"/>
                    <a:pt x="96" y="94"/>
                  </a:cubicBezTo>
                  <a:lnTo>
                    <a:pt x="67" y="94"/>
                  </a:lnTo>
                  <a:lnTo>
                    <a:pt x="67" y="72"/>
                  </a:lnTo>
                  <a:lnTo>
                    <a:pt x="37" y="72"/>
                  </a:lnTo>
                  <a:lnTo>
                    <a:pt x="37" y="84"/>
                  </a:lnTo>
                  <a:lnTo>
                    <a:pt x="54" y="84"/>
                  </a:lnTo>
                  <a:lnTo>
                    <a:pt x="54" y="94"/>
                  </a:lnTo>
                  <a:lnTo>
                    <a:pt x="8" y="94"/>
                  </a:lnTo>
                  <a:cubicBezTo>
                    <a:pt x="2" y="88"/>
                    <a:pt x="0" y="81"/>
                    <a:pt x="0" y="72"/>
                  </a:cubicBezTo>
                  <a:cubicBezTo>
                    <a:pt x="0" y="64"/>
                    <a:pt x="2" y="58"/>
                    <a:pt x="6" y="52"/>
                  </a:cubicBezTo>
                  <a:lnTo>
                    <a:pt x="8" y="54"/>
                  </a:lnTo>
                  <a:lnTo>
                    <a:pt x="10" y="58"/>
                  </a:lnTo>
                  <a:cubicBezTo>
                    <a:pt x="10" y="58"/>
                    <a:pt x="11" y="59"/>
                    <a:pt x="11" y="59"/>
                  </a:cubicBezTo>
                  <a:lnTo>
                    <a:pt x="15" y="65"/>
                  </a:lnTo>
                  <a:lnTo>
                    <a:pt x="29" y="65"/>
                  </a:lnTo>
                  <a:lnTo>
                    <a:pt x="25" y="58"/>
                  </a:lnTo>
                  <a:cubicBezTo>
                    <a:pt x="23" y="56"/>
                    <a:pt x="21" y="52"/>
                    <a:pt x="17" y="47"/>
                  </a:cubicBezTo>
                  <a:cubicBezTo>
                    <a:pt x="17" y="46"/>
                    <a:pt x="16" y="45"/>
                    <a:pt x="15" y="43"/>
                  </a:cubicBezTo>
                  <a:cubicBezTo>
                    <a:pt x="19" y="41"/>
                    <a:pt x="24" y="39"/>
                    <a:pt x="29" y="38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Georgia" panose="02040502050405020303" pitchFamily="18" charset="0"/>
              </a:endParaRPr>
            </a:p>
          </p:txBody>
        </p:sp>
        <p:sp>
          <p:nvSpPr>
            <p:cNvPr id="1054" name="Freeform 30"/>
            <p:cNvSpPr>
              <a:spLocks/>
            </p:cNvSpPr>
            <p:nvPr userDrawn="1"/>
          </p:nvSpPr>
          <p:spPr bwMode="auto">
            <a:xfrm>
              <a:off x="147" y="4019"/>
              <a:ext cx="62" cy="62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34" y="0"/>
                </a:cxn>
                <a:cxn ang="0">
                  <a:pos x="28" y="23"/>
                </a:cxn>
                <a:cxn ang="0">
                  <a:pos x="28" y="27"/>
                </a:cxn>
                <a:cxn ang="0">
                  <a:pos x="10" y="34"/>
                </a:cxn>
                <a:cxn ang="0">
                  <a:pos x="8" y="31"/>
                </a:cxn>
                <a:cxn ang="0">
                  <a:pos x="0" y="23"/>
                </a:cxn>
                <a:cxn ang="0">
                  <a:pos x="11" y="15"/>
                </a:cxn>
                <a:cxn ang="0">
                  <a:pos x="15" y="2"/>
                </a:cxn>
                <a:cxn ang="0">
                  <a:pos x="15" y="0"/>
                </a:cxn>
              </a:cxnLst>
              <a:rect l="0" t="0" r="r" b="b"/>
              <a:pathLst>
                <a:path w="34" h="34">
                  <a:moveTo>
                    <a:pt x="15" y="0"/>
                  </a:moveTo>
                  <a:lnTo>
                    <a:pt x="34" y="0"/>
                  </a:lnTo>
                  <a:cubicBezTo>
                    <a:pt x="30" y="7"/>
                    <a:pt x="28" y="14"/>
                    <a:pt x="28" y="23"/>
                  </a:cubicBezTo>
                  <a:cubicBezTo>
                    <a:pt x="28" y="24"/>
                    <a:pt x="28" y="26"/>
                    <a:pt x="28" y="27"/>
                  </a:cubicBezTo>
                  <a:cubicBezTo>
                    <a:pt x="22" y="28"/>
                    <a:pt x="16" y="30"/>
                    <a:pt x="10" y="34"/>
                  </a:cubicBezTo>
                  <a:cubicBezTo>
                    <a:pt x="10" y="32"/>
                    <a:pt x="9" y="31"/>
                    <a:pt x="8" y="31"/>
                  </a:cubicBezTo>
                  <a:cubicBezTo>
                    <a:pt x="5" y="27"/>
                    <a:pt x="3" y="25"/>
                    <a:pt x="0" y="23"/>
                  </a:cubicBezTo>
                  <a:cubicBezTo>
                    <a:pt x="5" y="21"/>
                    <a:pt x="8" y="19"/>
                    <a:pt x="11" y="15"/>
                  </a:cubicBezTo>
                  <a:cubicBezTo>
                    <a:pt x="13" y="11"/>
                    <a:pt x="15" y="7"/>
                    <a:pt x="15" y="2"/>
                  </a:cubicBezTo>
                  <a:cubicBezTo>
                    <a:pt x="15" y="1"/>
                    <a:pt x="15" y="1"/>
                    <a:pt x="15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Georgia" panose="02040502050405020303" pitchFamily="18" charset="0"/>
              </a:endParaRPr>
            </a:p>
          </p:txBody>
        </p:sp>
        <p:sp>
          <p:nvSpPr>
            <p:cNvPr id="1055" name="Freeform 31"/>
            <p:cNvSpPr>
              <a:spLocks/>
            </p:cNvSpPr>
            <p:nvPr userDrawn="1"/>
          </p:nvSpPr>
          <p:spPr bwMode="auto">
            <a:xfrm>
              <a:off x="103" y="4019"/>
              <a:ext cx="47" cy="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0"/>
                </a:cxn>
                <a:cxn ang="0">
                  <a:pos x="26" y="1"/>
                </a:cxn>
                <a:cxn ang="0">
                  <a:pos x="24" y="9"/>
                </a:cxn>
                <a:cxn ang="0">
                  <a:pos x="18" y="14"/>
                </a:cxn>
                <a:cxn ang="0">
                  <a:pos x="5" y="15"/>
                </a:cxn>
                <a:cxn ang="0">
                  <a:pos x="0" y="15"/>
                </a:cxn>
                <a:cxn ang="0">
                  <a:pos x="0" y="0"/>
                </a:cxn>
              </a:cxnLst>
              <a:rect l="0" t="0" r="r" b="b"/>
              <a:pathLst>
                <a:path w="26" h="15">
                  <a:moveTo>
                    <a:pt x="0" y="0"/>
                  </a:moveTo>
                  <a:lnTo>
                    <a:pt x="26" y="0"/>
                  </a:lnTo>
                  <a:cubicBezTo>
                    <a:pt x="26" y="1"/>
                    <a:pt x="26" y="1"/>
                    <a:pt x="26" y="1"/>
                  </a:cubicBezTo>
                  <a:cubicBezTo>
                    <a:pt x="26" y="4"/>
                    <a:pt x="25" y="7"/>
                    <a:pt x="24" y="9"/>
                  </a:cubicBezTo>
                  <a:cubicBezTo>
                    <a:pt x="22" y="11"/>
                    <a:pt x="21" y="13"/>
                    <a:pt x="18" y="14"/>
                  </a:cubicBezTo>
                  <a:cubicBezTo>
                    <a:pt x="16" y="15"/>
                    <a:pt x="12" y="15"/>
                    <a:pt x="5" y="15"/>
                  </a:cubicBez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Georgia" panose="02040502050405020303" pitchFamily="18" charset="0"/>
              </a:endParaRPr>
            </a:p>
          </p:txBody>
        </p:sp>
        <p:sp>
          <p:nvSpPr>
            <p:cNvPr id="1051" name="Freeform 27"/>
            <p:cNvSpPr>
              <a:spLocks noEditPoints="1"/>
            </p:cNvSpPr>
            <p:nvPr userDrawn="1"/>
          </p:nvSpPr>
          <p:spPr bwMode="auto">
            <a:xfrm>
              <a:off x="433" y="4062"/>
              <a:ext cx="811" cy="93"/>
            </a:xfrm>
            <a:custGeom>
              <a:avLst/>
              <a:gdLst/>
              <a:ahLst/>
              <a:cxnLst>
                <a:cxn ang="0">
                  <a:pos x="423" y="44"/>
                </a:cxn>
                <a:cxn ang="0">
                  <a:pos x="416" y="50"/>
                </a:cxn>
                <a:cxn ang="0">
                  <a:pos x="0" y="1"/>
                </a:cxn>
                <a:cxn ang="0">
                  <a:pos x="29" y="15"/>
                </a:cxn>
                <a:cxn ang="0">
                  <a:pos x="25" y="31"/>
                </a:cxn>
                <a:cxn ang="0">
                  <a:pos x="39" y="50"/>
                </a:cxn>
                <a:cxn ang="0">
                  <a:pos x="27" y="46"/>
                </a:cxn>
                <a:cxn ang="0">
                  <a:pos x="21" y="37"/>
                </a:cxn>
                <a:cxn ang="0">
                  <a:pos x="9" y="29"/>
                </a:cxn>
                <a:cxn ang="0">
                  <a:pos x="0" y="50"/>
                </a:cxn>
                <a:cxn ang="0">
                  <a:pos x="7" y="22"/>
                </a:cxn>
                <a:cxn ang="0">
                  <a:pos x="21" y="19"/>
                </a:cxn>
                <a:cxn ang="0">
                  <a:pos x="17" y="8"/>
                </a:cxn>
                <a:cxn ang="0">
                  <a:pos x="88" y="26"/>
                </a:cxn>
                <a:cxn ang="0">
                  <a:pos x="50" y="44"/>
                </a:cxn>
                <a:cxn ang="0">
                  <a:pos x="69" y="0"/>
                </a:cxn>
                <a:cxn ang="0">
                  <a:pos x="87" y="12"/>
                </a:cxn>
                <a:cxn ang="0">
                  <a:pos x="50" y="26"/>
                </a:cxn>
                <a:cxn ang="0">
                  <a:pos x="80" y="43"/>
                </a:cxn>
                <a:cxn ang="0">
                  <a:pos x="71" y="32"/>
                </a:cxn>
                <a:cxn ang="0">
                  <a:pos x="142" y="26"/>
                </a:cxn>
                <a:cxn ang="0">
                  <a:pos x="104" y="44"/>
                </a:cxn>
                <a:cxn ang="0">
                  <a:pos x="123" y="0"/>
                </a:cxn>
                <a:cxn ang="0">
                  <a:pos x="141" y="12"/>
                </a:cxn>
                <a:cxn ang="0">
                  <a:pos x="104" y="26"/>
                </a:cxn>
                <a:cxn ang="0">
                  <a:pos x="134" y="43"/>
                </a:cxn>
                <a:cxn ang="0">
                  <a:pos x="125" y="32"/>
                </a:cxn>
                <a:cxn ang="0">
                  <a:pos x="216" y="47"/>
                </a:cxn>
                <a:cxn ang="0">
                  <a:pos x="174" y="38"/>
                </a:cxn>
                <a:cxn ang="0">
                  <a:pos x="198" y="0"/>
                </a:cxn>
                <a:cxn ang="0">
                  <a:pos x="198" y="7"/>
                </a:cxn>
                <a:cxn ang="0">
                  <a:pos x="184" y="39"/>
                </a:cxn>
                <a:cxn ang="0">
                  <a:pos x="242" y="0"/>
                </a:cxn>
                <a:cxn ang="0">
                  <a:pos x="262" y="50"/>
                </a:cxn>
                <a:cxn ang="0">
                  <a:pos x="228" y="50"/>
                </a:cxn>
                <a:cxn ang="0">
                  <a:pos x="253" y="29"/>
                </a:cxn>
                <a:cxn ang="0">
                  <a:pos x="253" y="29"/>
                </a:cxn>
                <a:cxn ang="0">
                  <a:pos x="291" y="1"/>
                </a:cxn>
                <a:cxn ang="0">
                  <a:pos x="304" y="22"/>
                </a:cxn>
                <a:cxn ang="0">
                  <a:pos x="282" y="29"/>
                </a:cxn>
                <a:cxn ang="0">
                  <a:pos x="289" y="7"/>
                </a:cxn>
                <a:cxn ang="0">
                  <a:pos x="290" y="22"/>
                </a:cxn>
                <a:cxn ang="0">
                  <a:pos x="289" y="7"/>
                </a:cxn>
                <a:cxn ang="0">
                  <a:pos x="320" y="50"/>
                </a:cxn>
                <a:cxn ang="0">
                  <a:pos x="326" y="1"/>
                </a:cxn>
                <a:cxn ang="0">
                  <a:pos x="351" y="7"/>
                </a:cxn>
                <a:cxn ang="0">
                  <a:pos x="344" y="7"/>
                </a:cxn>
                <a:cxn ang="0">
                  <a:pos x="383" y="0"/>
                </a:cxn>
                <a:cxn ang="0">
                  <a:pos x="403" y="50"/>
                </a:cxn>
                <a:cxn ang="0">
                  <a:pos x="369" y="50"/>
                </a:cxn>
                <a:cxn ang="0">
                  <a:pos x="394" y="29"/>
                </a:cxn>
                <a:cxn ang="0">
                  <a:pos x="394" y="29"/>
                </a:cxn>
              </a:cxnLst>
              <a:rect l="0" t="0" r="r" b="b"/>
              <a:pathLst>
                <a:path w="446" h="51">
                  <a:moveTo>
                    <a:pt x="416" y="1"/>
                  </a:moveTo>
                  <a:lnTo>
                    <a:pt x="423" y="1"/>
                  </a:lnTo>
                  <a:lnTo>
                    <a:pt x="423" y="44"/>
                  </a:lnTo>
                  <a:lnTo>
                    <a:pt x="446" y="44"/>
                  </a:lnTo>
                  <a:lnTo>
                    <a:pt x="446" y="50"/>
                  </a:lnTo>
                  <a:lnTo>
                    <a:pt x="416" y="50"/>
                  </a:lnTo>
                  <a:lnTo>
                    <a:pt x="416" y="1"/>
                  </a:lnTo>
                  <a:close/>
                  <a:moveTo>
                    <a:pt x="0" y="50"/>
                  </a:moveTo>
                  <a:lnTo>
                    <a:pt x="0" y="1"/>
                  </a:lnTo>
                  <a:lnTo>
                    <a:pt x="13" y="1"/>
                  </a:lnTo>
                  <a:cubicBezTo>
                    <a:pt x="18" y="1"/>
                    <a:pt x="22" y="2"/>
                    <a:pt x="25" y="4"/>
                  </a:cubicBezTo>
                  <a:cubicBezTo>
                    <a:pt x="28" y="7"/>
                    <a:pt x="29" y="10"/>
                    <a:pt x="29" y="15"/>
                  </a:cubicBezTo>
                  <a:cubicBezTo>
                    <a:pt x="29" y="17"/>
                    <a:pt x="28" y="20"/>
                    <a:pt x="27" y="22"/>
                  </a:cubicBezTo>
                  <a:cubicBezTo>
                    <a:pt x="25" y="24"/>
                    <a:pt x="23" y="26"/>
                    <a:pt x="21" y="27"/>
                  </a:cubicBezTo>
                  <a:cubicBezTo>
                    <a:pt x="22" y="28"/>
                    <a:pt x="24" y="29"/>
                    <a:pt x="25" y="31"/>
                  </a:cubicBezTo>
                  <a:cubicBezTo>
                    <a:pt x="27" y="33"/>
                    <a:pt x="29" y="36"/>
                    <a:pt x="32" y="40"/>
                  </a:cubicBezTo>
                  <a:cubicBezTo>
                    <a:pt x="33" y="43"/>
                    <a:pt x="35" y="45"/>
                    <a:pt x="36" y="47"/>
                  </a:cubicBezTo>
                  <a:lnTo>
                    <a:pt x="39" y="50"/>
                  </a:lnTo>
                  <a:lnTo>
                    <a:pt x="30" y="50"/>
                  </a:lnTo>
                  <a:lnTo>
                    <a:pt x="28" y="47"/>
                  </a:lnTo>
                  <a:cubicBezTo>
                    <a:pt x="28" y="47"/>
                    <a:pt x="28" y="47"/>
                    <a:pt x="27" y="46"/>
                  </a:cubicBezTo>
                  <a:lnTo>
                    <a:pt x="26" y="45"/>
                  </a:lnTo>
                  <a:lnTo>
                    <a:pt x="24" y="41"/>
                  </a:lnTo>
                  <a:lnTo>
                    <a:pt x="21" y="37"/>
                  </a:lnTo>
                  <a:cubicBezTo>
                    <a:pt x="20" y="35"/>
                    <a:pt x="19" y="33"/>
                    <a:pt x="17" y="32"/>
                  </a:cubicBezTo>
                  <a:cubicBezTo>
                    <a:pt x="16" y="31"/>
                    <a:pt x="15" y="30"/>
                    <a:pt x="14" y="30"/>
                  </a:cubicBezTo>
                  <a:cubicBezTo>
                    <a:pt x="13" y="29"/>
                    <a:pt x="11" y="29"/>
                    <a:pt x="9" y="29"/>
                  </a:cubicBezTo>
                  <a:lnTo>
                    <a:pt x="7" y="29"/>
                  </a:lnTo>
                  <a:lnTo>
                    <a:pt x="7" y="50"/>
                  </a:lnTo>
                  <a:lnTo>
                    <a:pt x="0" y="50"/>
                  </a:lnTo>
                  <a:close/>
                  <a:moveTo>
                    <a:pt x="9" y="7"/>
                  </a:moveTo>
                  <a:lnTo>
                    <a:pt x="7" y="7"/>
                  </a:lnTo>
                  <a:lnTo>
                    <a:pt x="7" y="22"/>
                  </a:lnTo>
                  <a:lnTo>
                    <a:pt x="10" y="22"/>
                  </a:lnTo>
                  <a:cubicBezTo>
                    <a:pt x="14" y="22"/>
                    <a:pt x="16" y="22"/>
                    <a:pt x="17" y="22"/>
                  </a:cubicBezTo>
                  <a:cubicBezTo>
                    <a:pt x="19" y="21"/>
                    <a:pt x="20" y="20"/>
                    <a:pt x="21" y="19"/>
                  </a:cubicBezTo>
                  <a:cubicBezTo>
                    <a:pt x="21" y="17"/>
                    <a:pt x="22" y="16"/>
                    <a:pt x="22" y="14"/>
                  </a:cubicBezTo>
                  <a:cubicBezTo>
                    <a:pt x="22" y="13"/>
                    <a:pt x="21" y="11"/>
                    <a:pt x="20" y="10"/>
                  </a:cubicBezTo>
                  <a:cubicBezTo>
                    <a:pt x="20" y="9"/>
                    <a:pt x="18" y="8"/>
                    <a:pt x="17" y="8"/>
                  </a:cubicBezTo>
                  <a:cubicBezTo>
                    <a:pt x="15" y="7"/>
                    <a:pt x="13" y="7"/>
                    <a:pt x="9" y="7"/>
                  </a:cubicBezTo>
                  <a:close/>
                  <a:moveTo>
                    <a:pt x="71" y="26"/>
                  </a:moveTo>
                  <a:lnTo>
                    <a:pt x="88" y="26"/>
                  </a:lnTo>
                  <a:lnTo>
                    <a:pt x="88" y="47"/>
                  </a:lnTo>
                  <a:cubicBezTo>
                    <a:pt x="82" y="50"/>
                    <a:pt x="76" y="51"/>
                    <a:pt x="69" y="51"/>
                  </a:cubicBezTo>
                  <a:cubicBezTo>
                    <a:pt x="61" y="51"/>
                    <a:pt x="55" y="49"/>
                    <a:pt x="50" y="44"/>
                  </a:cubicBezTo>
                  <a:cubicBezTo>
                    <a:pt x="45" y="39"/>
                    <a:pt x="42" y="33"/>
                    <a:pt x="42" y="26"/>
                  </a:cubicBezTo>
                  <a:cubicBezTo>
                    <a:pt x="42" y="19"/>
                    <a:pt x="45" y="12"/>
                    <a:pt x="50" y="7"/>
                  </a:cubicBezTo>
                  <a:cubicBezTo>
                    <a:pt x="55" y="3"/>
                    <a:pt x="61" y="0"/>
                    <a:pt x="69" y="0"/>
                  </a:cubicBezTo>
                  <a:cubicBezTo>
                    <a:pt x="72" y="0"/>
                    <a:pt x="75" y="0"/>
                    <a:pt x="77" y="1"/>
                  </a:cubicBezTo>
                  <a:cubicBezTo>
                    <a:pt x="80" y="2"/>
                    <a:pt x="83" y="3"/>
                    <a:pt x="87" y="4"/>
                  </a:cubicBezTo>
                  <a:lnTo>
                    <a:pt x="87" y="12"/>
                  </a:lnTo>
                  <a:cubicBezTo>
                    <a:pt x="81" y="8"/>
                    <a:pt x="75" y="6"/>
                    <a:pt x="69" y="6"/>
                  </a:cubicBezTo>
                  <a:cubicBezTo>
                    <a:pt x="64" y="6"/>
                    <a:pt x="59" y="8"/>
                    <a:pt x="55" y="12"/>
                  </a:cubicBezTo>
                  <a:cubicBezTo>
                    <a:pt x="52" y="16"/>
                    <a:pt x="50" y="20"/>
                    <a:pt x="50" y="26"/>
                  </a:cubicBezTo>
                  <a:cubicBezTo>
                    <a:pt x="50" y="31"/>
                    <a:pt x="52" y="36"/>
                    <a:pt x="55" y="39"/>
                  </a:cubicBezTo>
                  <a:cubicBezTo>
                    <a:pt x="59" y="43"/>
                    <a:pt x="64" y="45"/>
                    <a:pt x="70" y="45"/>
                  </a:cubicBezTo>
                  <a:cubicBezTo>
                    <a:pt x="73" y="45"/>
                    <a:pt x="76" y="44"/>
                    <a:pt x="80" y="43"/>
                  </a:cubicBezTo>
                  <a:lnTo>
                    <a:pt x="81" y="43"/>
                  </a:lnTo>
                  <a:lnTo>
                    <a:pt x="81" y="32"/>
                  </a:lnTo>
                  <a:lnTo>
                    <a:pt x="71" y="32"/>
                  </a:lnTo>
                  <a:lnTo>
                    <a:pt x="71" y="26"/>
                  </a:lnTo>
                  <a:close/>
                  <a:moveTo>
                    <a:pt x="125" y="26"/>
                  </a:moveTo>
                  <a:lnTo>
                    <a:pt x="142" y="26"/>
                  </a:lnTo>
                  <a:lnTo>
                    <a:pt x="142" y="47"/>
                  </a:lnTo>
                  <a:cubicBezTo>
                    <a:pt x="136" y="50"/>
                    <a:pt x="130" y="51"/>
                    <a:pt x="124" y="51"/>
                  </a:cubicBezTo>
                  <a:cubicBezTo>
                    <a:pt x="115" y="51"/>
                    <a:pt x="109" y="49"/>
                    <a:pt x="104" y="44"/>
                  </a:cubicBezTo>
                  <a:cubicBezTo>
                    <a:pt x="99" y="39"/>
                    <a:pt x="96" y="33"/>
                    <a:pt x="96" y="26"/>
                  </a:cubicBezTo>
                  <a:cubicBezTo>
                    <a:pt x="96" y="19"/>
                    <a:pt x="99" y="12"/>
                    <a:pt x="104" y="7"/>
                  </a:cubicBezTo>
                  <a:cubicBezTo>
                    <a:pt x="109" y="3"/>
                    <a:pt x="116" y="0"/>
                    <a:pt x="123" y="0"/>
                  </a:cubicBezTo>
                  <a:cubicBezTo>
                    <a:pt x="126" y="0"/>
                    <a:pt x="129" y="0"/>
                    <a:pt x="131" y="1"/>
                  </a:cubicBezTo>
                  <a:cubicBezTo>
                    <a:pt x="134" y="2"/>
                    <a:pt x="137" y="3"/>
                    <a:pt x="141" y="4"/>
                  </a:cubicBezTo>
                  <a:lnTo>
                    <a:pt x="141" y="12"/>
                  </a:lnTo>
                  <a:cubicBezTo>
                    <a:pt x="135" y="8"/>
                    <a:pt x="129" y="6"/>
                    <a:pt x="123" y="6"/>
                  </a:cubicBezTo>
                  <a:cubicBezTo>
                    <a:pt x="118" y="6"/>
                    <a:pt x="113" y="8"/>
                    <a:pt x="109" y="12"/>
                  </a:cubicBezTo>
                  <a:cubicBezTo>
                    <a:pt x="106" y="16"/>
                    <a:pt x="104" y="20"/>
                    <a:pt x="104" y="26"/>
                  </a:cubicBezTo>
                  <a:cubicBezTo>
                    <a:pt x="104" y="31"/>
                    <a:pt x="106" y="36"/>
                    <a:pt x="109" y="39"/>
                  </a:cubicBezTo>
                  <a:cubicBezTo>
                    <a:pt x="113" y="43"/>
                    <a:pt x="118" y="45"/>
                    <a:pt x="124" y="45"/>
                  </a:cubicBezTo>
                  <a:cubicBezTo>
                    <a:pt x="127" y="45"/>
                    <a:pt x="130" y="44"/>
                    <a:pt x="134" y="43"/>
                  </a:cubicBezTo>
                  <a:lnTo>
                    <a:pt x="135" y="43"/>
                  </a:lnTo>
                  <a:lnTo>
                    <a:pt x="135" y="32"/>
                  </a:lnTo>
                  <a:lnTo>
                    <a:pt x="125" y="32"/>
                  </a:lnTo>
                  <a:lnTo>
                    <a:pt x="125" y="26"/>
                  </a:lnTo>
                  <a:close/>
                  <a:moveTo>
                    <a:pt x="216" y="39"/>
                  </a:moveTo>
                  <a:lnTo>
                    <a:pt x="216" y="47"/>
                  </a:lnTo>
                  <a:cubicBezTo>
                    <a:pt x="210" y="50"/>
                    <a:pt x="204" y="51"/>
                    <a:pt x="198" y="51"/>
                  </a:cubicBezTo>
                  <a:cubicBezTo>
                    <a:pt x="192" y="51"/>
                    <a:pt x="187" y="50"/>
                    <a:pt x="183" y="48"/>
                  </a:cubicBezTo>
                  <a:cubicBezTo>
                    <a:pt x="179" y="45"/>
                    <a:pt x="176" y="42"/>
                    <a:pt x="174" y="38"/>
                  </a:cubicBezTo>
                  <a:cubicBezTo>
                    <a:pt x="172" y="34"/>
                    <a:pt x="171" y="30"/>
                    <a:pt x="171" y="26"/>
                  </a:cubicBezTo>
                  <a:cubicBezTo>
                    <a:pt x="171" y="18"/>
                    <a:pt x="173" y="12"/>
                    <a:pt x="179" y="7"/>
                  </a:cubicBezTo>
                  <a:cubicBezTo>
                    <a:pt x="184" y="3"/>
                    <a:pt x="190" y="0"/>
                    <a:pt x="198" y="0"/>
                  </a:cubicBezTo>
                  <a:cubicBezTo>
                    <a:pt x="203" y="0"/>
                    <a:pt x="209" y="1"/>
                    <a:pt x="215" y="4"/>
                  </a:cubicBezTo>
                  <a:lnTo>
                    <a:pt x="215" y="12"/>
                  </a:lnTo>
                  <a:cubicBezTo>
                    <a:pt x="209" y="8"/>
                    <a:pt x="204" y="7"/>
                    <a:pt x="198" y="7"/>
                  </a:cubicBezTo>
                  <a:cubicBezTo>
                    <a:pt x="192" y="7"/>
                    <a:pt x="188" y="9"/>
                    <a:pt x="184" y="12"/>
                  </a:cubicBezTo>
                  <a:cubicBezTo>
                    <a:pt x="180" y="16"/>
                    <a:pt x="178" y="20"/>
                    <a:pt x="178" y="26"/>
                  </a:cubicBezTo>
                  <a:cubicBezTo>
                    <a:pt x="178" y="31"/>
                    <a:pt x="180" y="36"/>
                    <a:pt x="184" y="39"/>
                  </a:cubicBezTo>
                  <a:cubicBezTo>
                    <a:pt x="187" y="43"/>
                    <a:pt x="192" y="44"/>
                    <a:pt x="198" y="44"/>
                  </a:cubicBezTo>
                  <a:cubicBezTo>
                    <a:pt x="204" y="44"/>
                    <a:pt x="210" y="43"/>
                    <a:pt x="216" y="39"/>
                  </a:cubicBezTo>
                  <a:close/>
                  <a:moveTo>
                    <a:pt x="242" y="0"/>
                  </a:moveTo>
                  <a:lnTo>
                    <a:pt x="247" y="0"/>
                  </a:lnTo>
                  <a:lnTo>
                    <a:pt x="270" y="50"/>
                  </a:lnTo>
                  <a:lnTo>
                    <a:pt x="262" y="50"/>
                  </a:lnTo>
                  <a:lnTo>
                    <a:pt x="256" y="36"/>
                  </a:lnTo>
                  <a:lnTo>
                    <a:pt x="234" y="36"/>
                  </a:lnTo>
                  <a:lnTo>
                    <a:pt x="228" y="50"/>
                  </a:lnTo>
                  <a:lnTo>
                    <a:pt x="221" y="50"/>
                  </a:lnTo>
                  <a:lnTo>
                    <a:pt x="242" y="0"/>
                  </a:lnTo>
                  <a:close/>
                  <a:moveTo>
                    <a:pt x="253" y="29"/>
                  </a:moveTo>
                  <a:lnTo>
                    <a:pt x="245" y="11"/>
                  </a:lnTo>
                  <a:lnTo>
                    <a:pt x="237" y="29"/>
                  </a:lnTo>
                  <a:lnTo>
                    <a:pt x="253" y="29"/>
                  </a:lnTo>
                  <a:close/>
                  <a:moveTo>
                    <a:pt x="275" y="50"/>
                  </a:moveTo>
                  <a:lnTo>
                    <a:pt x="275" y="1"/>
                  </a:lnTo>
                  <a:lnTo>
                    <a:pt x="291" y="1"/>
                  </a:lnTo>
                  <a:cubicBezTo>
                    <a:pt x="295" y="1"/>
                    <a:pt x="299" y="2"/>
                    <a:pt x="302" y="4"/>
                  </a:cubicBezTo>
                  <a:cubicBezTo>
                    <a:pt x="305" y="7"/>
                    <a:pt x="306" y="10"/>
                    <a:pt x="306" y="15"/>
                  </a:cubicBezTo>
                  <a:cubicBezTo>
                    <a:pt x="306" y="18"/>
                    <a:pt x="305" y="20"/>
                    <a:pt x="304" y="22"/>
                  </a:cubicBezTo>
                  <a:cubicBezTo>
                    <a:pt x="303" y="25"/>
                    <a:pt x="301" y="26"/>
                    <a:pt x="298" y="27"/>
                  </a:cubicBezTo>
                  <a:cubicBezTo>
                    <a:pt x="295" y="28"/>
                    <a:pt x="292" y="29"/>
                    <a:pt x="287" y="29"/>
                  </a:cubicBezTo>
                  <a:lnTo>
                    <a:pt x="282" y="29"/>
                  </a:lnTo>
                  <a:lnTo>
                    <a:pt x="282" y="50"/>
                  </a:lnTo>
                  <a:lnTo>
                    <a:pt x="275" y="50"/>
                  </a:lnTo>
                  <a:close/>
                  <a:moveTo>
                    <a:pt x="289" y="7"/>
                  </a:moveTo>
                  <a:lnTo>
                    <a:pt x="282" y="7"/>
                  </a:lnTo>
                  <a:lnTo>
                    <a:pt x="282" y="22"/>
                  </a:lnTo>
                  <a:lnTo>
                    <a:pt x="290" y="22"/>
                  </a:lnTo>
                  <a:cubicBezTo>
                    <a:pt x="293" y="22"/>
                    <a:pt x="295" y="22"/>
                    <a:pt x="296" y="20"/>
                  </a:cubicBezTo>
                  <a:cubicBezTo>
                    <a:pt x="298" y="19"/>
                    <a:pt x="299" y="17"/>
                    <a:pt x="299" y="15"/>
                  </a:cubicBezTo>
                  <a:cubicBezTo>
                    <a:pt x="299" y="10"/>
                    <a:pt x="296" y="7"/>
                    <a:pt x="289" y="7"/>
                  </a:cubicBezTo>
                  <a:close/>
                  <a:moveTo>
                    <a:pt x="312" y="1"/>
                  </a:moveTo>
                  <a:lnTo>
                    <a:pt x="320" y="1"/>
                  </a:lnTo>
                  <a:lnTo>
                    <a:pt x="320" y="50"/>
                  </a:lnTo>
                  <a:lnTo>
                    <a:pt x="312" y="50"/>
                  </a:lnTo>
                  <a:lnTo>
                    <a:pt x="312" y="1"/>
                  </a:lnTo>
                  <a:close/>
                  <a:moveTo>
                    <a:pt x="326" y="1"/>
                  </a:moveTo>
                  <a:lnTo>
                    <a:pt x="368" y="1"/>
                  </a:lnTo>
                  <a:lnTo>
                    <a:pt x="368" y="7"/>
                  </a:lnTo>
                  <a:lnTo>
                    <a:pt x="351" y="7"/>
                  </a:lnTo>
                  <a:lnTo>
                    <a:pt x="351" y="50"/>
                  </a:lnTo>
                  <a:lnTo>
                    <a:pt x="344" y="50"/>
                  </a:lnTo>
                  <a:lnTo>
                    <a:pt x="344" y="7"/>
                  </a:lnTo>
                  <a:lnTo>
                    <a:pt x="326" y="7"/>
                  </a:lnTo>
                  <a:lnTo>
                    <a:pt x="326" y="1"/>
                  </a:lnTo>
                  <a:close/>
                  <a:moveTo>
                    <a:pt x="383" y="0"/>
                  </a:moveTo>
                  <a:lnTo>
                    <a:pt x="388" y="0"/>
                  </a:lnTo>
                  <a:lnTo>
                    <a:pt x="411" y="50"/>
                  </a:lnTo>
                  <a:lnTo>
                    <a:pt x="403" y="50"/>
                  </a:lnTo>
                  <a:lnTo>
                    <a:pt x="397" y="36"/>
                  </a:lnTo>
                  <a:lnTo>
                    <a:pt x="376" y="36"/>
                  </a:lnTo>
                  <a:lnTo>
                    <a:pt x="369" y="50"/>
                  </a:lnTo>
                  <a:lnTo>
                    <a:pt x="362" y="50"/>
                  </a:lnTo>
                  <a:lnTo>
                    <a:pt x="383" y="0"/>
                  </a:lnTo>
                  <a:close/>
                  <a:moveTo>
                    <a:pt x="394" y="29"/>
                  </a:moveTo>
                  <a:lnTo>
                    <a:pt x="386" y="11"/>
                  </a:lnTo>
                  <a:lnTo>
                    <a:pt x="378" y="29"/>
                  </a:lnTo>
                  <a:lnTo>
                    <a:pt x="394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6" name="Группа 5"/>
          <p:cNvGrpSpPr/>
          <p:nvPr userDrawn="1"/>
        </p:nvGrpSpPr>
        <p:grpSpPr>
          <a:xfrm>
            <a:off x="0" y="332656"/>
            <a:ext cx="9144000" cy="576064"/>
            <a:chOff x="0" y="332656"/>
            <a:chExt cx="9144000" cy="576064"/>
          </a:xfrm>
          <a:gradFill flip="none" rotWithShape="1">
            <a:gsLst>
              <a:gs pos="0">
                <a:srgbClr val="1D4872">
                  <a:shade val="30000"/>
                  <a:satMod val="115000"/>
                </a:srgbClr>
              </a:gs>
              <a:gs pos="50000">
                <a:srgbClr val="1D4872">
                  <a:shade val="67500"/>
                  <a:satMod val="115000"/>
                </a:srgbClr>
              </a:gs>
              <a:gs pos="100000">
                <a:srgbClr val="1D4872">
                  <a:shade val="100000"/>
                  <a:satMod val="115000"/>
                </a:srgbClr>
              </a:gs>
            </a:gsLst>
            <a:lin ang="13500000" scaled="1"/>
            <a:tileRect/>
          </a:gra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0" name="Равнобедренный треугольник 9"/>
            <p:cNvSpPr/>
            <p:nvPr userDrawn="1"/>
          </p:nvSpPr>
          <p:spPr>
            <a:xfrm>
              <a:off x="8676456" y="332656"/>
              <a:ext cx="467544" cy="571301"/>
            </a:xfrm>
            <a:prstGeom prst="triangle">
              <a:avLst>
                <a:gd name="adj" fmla="val 100000"/>
              </a:avLst>
            </a:prstGeom>
            <a:gradFill flip="none" rotWithShape="1">
              <a:gsLst>
                <a:gs pos="0">
                  <a:srgbClr val="123150">
                    <a:tint val="66000"/>
                    <a:satMod val="160000"/>
                  </a:srgbClr>
                </a:gs>
                <a:gs pos="50000">
                  <a:srgbClr val="123150">
                    <a:tint val="44500"/>
                    <a:satMod val="160000"/>
                  </a:srgbClr>
                </a:gs>
                <a:gs pos="100000">
                  <a:srgbClr val="12315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 w="9525">
              <a:noFill/>
              <a:miter lim="800000"/>
              <a:headEnd/>
              <a:tailEnd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="horz" wrap="square" lIns="0" tIns="45720" rIns="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lvl="0" indent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ru-RU" sz="10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 userDrawn="1"/>
          </p:nvSpPr>
          <p:spPr bwMode="auto">
            <a:xfrm>
              <a:off x="0" y="872208"/>
              <a:ext cx="9144000" cy="3651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reflection blurRad="6350" stA="50000" endA="300" endPos="90000" dir="5400000" sy="-100000" algn="bl" rotWithShape="0"/>
            </a:effectLst>
          </p:spPr>
          <p:txBody>
            <a:bodyPr/>
            <a:lstStyle/>
            <a:p>
              <a:pPr>
                <a:defRPr/>
              </a:pPr>
              <a:endParaRPr lang="en-US" dirty="0">
                <a:latin typeface="Georgia" panose="02040502050405020303" pitchFamily="18" charset="0"/>
              </a:endParaRPr>
            </a:p>
          </p:txBody>
        </p:sp>
      </p:grpSp>
      <p:sp>
        <p:nvSpPr>
          <p:cNvPr id="7" name="TextBox 6"/>
          <p:cNvSpPr txBox="1"/>
          <p:nvPr userDrawn="1"/>
        </p:nvSpPr>
        <p:spPr>
          <a:xfrm>
            <a:off x="8748464" y="620688"/>
            <a:ext cx="395536" cy="253916"/>
          </a:xfrm>
          <a:prstGeom prst="rect">
            <a:avLst/>
          </a:prstGeom>
          <a:noFill/>
        </p:spPr>
        <p:txBody>
          <a:bodyPr wrap="square" lIns="0" rIns="46800" rtlCol="0">
            <a:spAutoFit/>
          </a:bodyPr>
          <a:lstStyle/>
          <a:p>
            <a:pPr algn="r"/>
            <a:fld id="{ABFE3FA9-8689-46BD-8DB1-89CFDB99DA92}" type="slidenum">
              <a:rPr lang="ru-RU" sz="105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pPr algn="r"/>
              <a:t>‹#›</a:t>
            </a:fld>
            <a:endParaRPr lang="ru-RU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4" r:id="rId2"/>
    <p:sldLayoutId id="2147483753" r:id="rId3"/>
    <p:sldLayoutId id="2147483752" r:id="rId4"/>
    <p:sldLayoutId id="2147483751" r:id="rId5"/>
    <p:sldLayoutId id="2147483750" r:id="rId6"/>
    <p:sldLayoutId id="2147483749" r:id="rId7"/>
    <p:sldLayoutId id="2147483748" r:id="rId8"/>
    <p:sldLayoutId id="2147483747" r:id="rId9"/>
    <p:sldLayoutId id="2147483746" r:id="rId10"/>
    <p:sldLayoutId id="214748374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Georgia" panose="02040502050405020303" pitchFamily="18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eaLnBrk="0" fontAlgn="base" hangingPunct="0">
        <a:spcBef>
          <a:spcPct val="20000"/>
        </a:spcBef>
        <a:spcAft>
          <a:spcPct val="0"/>
        </a:spcAft>
        <a:buClr>
          <a:srgbClr val="003366"/>
        </a:buClr>
        <a:buFont typeface="Arial" charset="0"/>
        <a:buChar char="●"/>
        <a:defRPr sz="16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615950" indent="-166688" algn="l" rtl="0" eaLnBrk="0" fontAlgn="base" hangingPunct="0">
        <a:spcBef>
          <a:spcPct val="20000"/>
        </a:spcBef>
        <a:spcAft>
          <a:spcPct val="0"/>
        </a:spcAft>
        <a:buClr>
          <a:srgbClr val="003366"/>
        </a:buClr>
        <a:buFont typeface="Arial" charset="0"/>
        <a:buChar char="●"/>
        <a:defRPr sz="1400">
          <a:solidFill>
            <a:schemeClr val="tx1"/>
          </a:solidFill>
          <a:latin typeface="Georgia" panose="02040502050405020303" pitchFamily="18" charset="0"/>
          <a:cs typeface="+mn-cs"/>
        </a:defRPr>
      </a:lvl2pPr>
      <a:lvl3pPr marL="987425" indent="-192088" algn="l" rtl="0" eaLnBrk="0" fontAlgn="base" hangingPunct="0">
        <a:spcBef>
          <a:spcPct val="20000"/>
        </a:spcBef>
        <a:spcAft>
          <a:spcPct val="0"/>
        </a:spcAft>
        <a:buClr>
          <a:srgbClr val="003366"/>
        </a:buClr>
        <a:buFont typeface="Arial" charset="0"/>
        <a:buChar char="●"/>
        <a:defRPr sz="1200">
          <a:solidFill>
            <a:schemeClr val="tx1"/>
          </a:solidFill>
          <a:latin typeface="Georgia" panose="02040502050405020303" pitchFamily="18" charset="0"/>
          <a:cs typeface="+mn-cs"/>
        </a:defRPr>
      </a:lvl3pPr>
      <a:lvl4pPr marL="1339850" indent="-173038" algn="l" rtl="0" eaLnBrk="0" fontAlgn="base" hangingPunct="0">
        <a:spcBef>
          <a:spcPct val="20000"/>
        </a:spcBef>
        <a:spcAft>
          <a:spcPct val="0"/>
        </a:spcAft>
        <a:buClr>
          <a:srgbClr val="003366"/>
        </a:buClr>
        <a:buFont typeface="Arial" charset="0"/>
        <a:buChar char="●"/>
        <a:defRPr sz="1000">
          <a:solidFill>
            <a:schemeClr val="tx1"/>
          </a:solidFill>
          <a:latin typeface="Georgia" panose="02040502050405020303" pitchFamily="18" charset="0"/>
          <a:cs typeface="+mn-cs"/>
        </a:defRPr>
      </a:lvl4pPr>
      <a:lvl5pPr marL="1703388" indent="-184150" algn="l" rtl="0" eaLnBrk="0" fontAlgn="base" hangingPunct="0">
        <a:spcBef>
          <a:spcPct val="20000"/>
        </a:spcBef>
        <a:spcAft>
          <a:spcPct val="0"/>
        </a:spcAft>
        <a:buClr>
          <a:srgbClr val="003366"/>
        </a:buClr>
        <a:buFont typeface="Arial" charset="0"/>
        <a:buChar char="●"/>
        <a:defRPr sz="1000">
          <a:solidFill>
            <a:schemeClr val="tx1"/>
          </a:solidFill>
          <a:latin typeface="Georgia" panose="02040502050405020303" pitchFamily="18" charset="0"/>
          <a:cs typeface="+mn-cs"/>
        </a:defRPr>
      </a:lvl5pPr>
      <a:lvl6pPr marL="2160588" indent="-184150" algn="l" rtl="0" fontAlgn="base">
        <a:spcBef>
          <a:spcPct val="20000"/>
        </a:spcBef>
        <a:spcAft>
          <a:spcPct val="0"/>
        </a:spcAft>
        <a:buClr>
          <a:srgbClr val="003366"/>
        </a:buClr>
        <a:buFont typeface="Arial" charset="0"/>
        <a:buChar char="●"/>
        <a:defRPr sz="1000">
          <a:solidFill>
            <a:schemeClr val="tx1"/>
          </a:solidFill>
          <a:latin typeface="+mn-lt"/>
          <a:cs typeface="+mn-cs"/>
        </a:defRPr>
      </a:lvl6pPr>
      <a:lvl7pPr marL="2617788" indent="-184150" algn="l" rtl="0" fontAlgn="base">
        <a:spcBef>
          <a:spcPct val="20000"/>
        </a:spcBef>
        <a:spcAft>
          <a:spcPct val="0"/>
        </a:spcAft>
        <a:buClr>
          <a:srgbClr val="003366"/>
        </a:buClr>
        <a:buFont typeface="Arial" charset="0"/>
        <a:buChar char="●"/>
        <a:defRPr sz="1000">
          <a:solidFill>
            <a:schemeClr val="tx1"/>
          </a:solidFill>
          <a:latin typeface="+mn-lt"/>
          <a:cs typeface="+mn-cs"/>
        </a:defRPr>
      </a:lvl7pPr>
      <a:lvl8pPr marL="3074988" indent="-184150" algn="l" rtl="0" fontAlgn="base">
        <a:spcBef>
          <a:spcPct val="20000"/>
        </a:spcBef>
        <a:spcAft>
          <a:spcPct val="0"/>
        </a:spcAft>
        <a:buClr>
          <a:srgbClr val="003366"/>
        </a:buClr>
        <a:buFont typeface="Arial" charset="0"/>
        <a:buChar char="●"/>
        <a:defRPr sz="1000">
          <a:solidFill>
            <a:schemeClr val="tx1"/>
          </a:solidFill>
          <a:latin typeface="+mn-lt"/>
          <a:cs typeface="+mn-cs"/>
        </a:defRPr>
      </a:lvl8pPr>
      <a:lvl9pPr marL="3532188" indent="-184150" algn="l" rtl="0" fontAlgn="base">
        <a:spcBef>
          <a:spcPct val="20000"/>
        </a:spcBef>
        <a:spcAft>
          <a:spcPct val="0"/>
        </a:spcAft>
        <a:buClr>
          <a:srgbClr val="003366"/>
        </a:buClr>
        <a:buFont typeface="Arial" charset="0"/>
        <a:buChar char="●"/>
        <a:defRPr sz="1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0" y="3140968"/>
            <a:ext cx="9144000" cy="2981944"/>
            <a:chOff x="0" y="2636912"/>
            <a:chExt cx="9144000" cy="3486000"/>
          </a:xfr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8" name="Прямоугольник 2"/>
            <p:cNvSpPr/>
            <p:nvPr/>
          </p:nvSpPr>
          <p:spPr>
            <a:xfrm>
              <a:off x="0" y="2636912"/>
              <a:ext cx="2267744" cy="687628"/>
            </a:xfrm>
            <a:custGeom>
              <a:avLst/>
              <a:gdLst>
                <a:gd name="connsiteX0" fmla="*/ 0 w 2025879"/>
                <a:gd name="connsiteY0" fmla="*/ 0 h 687628"/>
                <a:gd name="connsiteX1" fmla="*/ 2025879 w 2025879"/>
                <a:gd name="connsiteY1" fmla="*/ 0 h 687628"/>
                <a:gd name="connsiteX2" fmla="*/ 2025879 w 2025879"/>
                <a:gd name="connsiteY2" fmla="*/ 687628 h 687628"/>
                <a:gd name="connsiteX3" fmla="*/ 0 w 2025879"/>
                <a:gd name="connsiteY3" fmla="*/ 687628 h 687628"/>
                <a:gd name="connsiteX4" fmla="*/ 0 w 2025879"/>
                <a:gd name="connsiteY4" fmla="*/ 0 h 687628"/>
                <a:gd name="connsiteX0" fmla="*/ 0 w 2025879"/>
                <a:gd name="connsiteY0" fmla="*/ 0 h 687628"/>
                <a:gd name="connsiteX1" fmla="*/ 1534560 w 2025879"/>
                <a:gd name="connsiteY1" fmla="*/ 0 h 687628"/>
                <a:gd name="connsiteX2" fmla="*/ 2025879 w 2025879"/>
                <a:gd name="connsiteY2" fmla="*/ 687628 h 687628"/>
                <a:gd name="connsiteX3" fmla="*/ 0 w 2025879"/>
                <a:gd name="connsiteY3" fmla="*/ 687628 h 687628"/>
                <a:gd name="connsiteX4" fmla="*/ 0 w 2025879"/>
                <a:gd name="connsiteY4" fmla="*/ 0 h 687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5879" h="687628">
                  <a:moveTo>
                    <a:pt x="0" y="0"/>
                  </a:moveTo>
                  <a:lnTo>
                    <a:pt x="1534560" y="0"/>
                  </a:lnTo>
                  <a:lnTo>
                    <a:pt x="2025879" y="687628"/>
                  </a:lnTo>
                  <a:lnTo>
                    <a:pt x="0" y="68762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0" y="3140968"/>
              <a:ext cx="9144000" cy="2981944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79" y="101493"/>
            <a:ext cx="8518822" cy="648816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ru-RU" sz="3600" dirty="0" smtClean="0"/>
              <a:t>Кейс 4: </a:t>
            </a:r>
            <a:r>
              <a:rPr lang="ru-RU" sz="2400" dirty="0"/>
              <a:t>покупка российского производителя электрических компонентов международным игроком</a:t>
            </a:r>
            <a:r>
              <a:rPr lang="ru-RU" sz="2400" dirty="0" smtClean="0"/>
              <a:t>.</a:t>
            </a:r>
            <a:endParaRPr lang="ru-RU" sz="3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763688" y="3846756"/>
            <a:ext cx="7380312" cy="23185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Georgia" panose="02040502050405020303" pitchFamily="18" charset="0"/>
              </a:rPr>
              <a:t>Необходим детальный </a:t>
            </a:r>
            <a:r>
              <a:rPr lang="ru-RU" sz="2400" dirty="0">
                <a:latin typeface="Georgia" panose="02040502050405020303" pitchFamily="18" charset="0"/>
              </a:rPr>
              <a:t>анализ </a:t>
            </a:r>
            <a:r>
              <a:rPr lang="ru-RU" sz="2400" dirty="0" err="1">
                <a:latin typeface="Georgia" panose="02040502050405020303" pitchFamily="18" charset="0"/>
              </a:rPr>
              <a:t>стейкхолдеров</a:t>
            </a:r>
            <a:r>
              <a:rPr lang="ru-RU" sz="2400" dirty="0">
                <a:latin typeface="Georgia" panose="02040502050405020303" pitchFamily="18" charset="0"/>
              </a:rPr>
              <a:t> и рисков интеграции, связанных со </a:t>
            </a:r>
            <a:r>
              <a:rPr lang="ru-RU" sz="2400" dirty="0" err="1">
                <a:latin typeface="Georgia" panose="02040502050405020303" pitchFamily="18" charset="0"/>
              </a:rPr>
              <a:t>стейкхолдерами</a:t>
            </a:r>
            <a:r>
              <a:rPr lang="ru-RU" sz="2400" dirty="0">
                <a:latin typeface="Georgia" panose="02040502050405020303" pitchFamily="18" charset="0"/>
              </a:rPr>
              <a:t>, особенно при трансграничных сделках.</a:t>
            </a:r>
          </a:p>
          <a:p>
            <a:pPr marL="457200" indent="-457200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Georgia" panose="02040502050405020303" pitchFamily="18" charset="0"/>
              </a:rPr>
              <a:t>Необходима оцифровка </a:t>
            </a:r>
            <a:r>
              <a:rPr lang="ru-RU" sz="2400" dirty="0">
                <a:latin typeface="Georgia" panose="02040502050405020303" pitchFamily="18" charset="0"/>
              </a:rPr>
              <a:t>вероятности достижения синергетического эффекта</a:t>
            </a:r>
            <a:r>
              <a:rPr lang="ru-RU" sz="2400" dirty="0" smtClean="0">
                <a:latin typeface="Georgia" panose="02040502050405020303" pitchFamily="18" charset="0"/>
              </a:rPr>
              <a:t>.</a:t>
            </a:r>
            <a:endParaRPr lang="ru-RU" sz="2400" dirty="0">
              <a:latin typeface="Georgia" panose="02040502050405020303" pitchFamily="18" charset="0"/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"/>
          </p:nvPr>
        </p:nvSpPr>
        <p:spPr>
          <a:xfrm>
            <a:off x="100748" y="1124744"/>
            <a:ext cx="2019058" cy="543612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/>
              <a:t>Суть: </a:t>
            </a:r>
            <a:endParaRPr lang="ru-RU" sz="2400" b="1" dirty="0"/>
          </a:p>
        </p:txBody>
      </p:sp>
      <p:sp>
        <p:nvSpPr>
          <p:cNvPr id="15" name="Объект 2"/>
          <p:cNvSpPr txBox="1">
            <a:spLocks/>
          </p:cNvSpPr>
          <p:nvPr/>
        </p:nvSpPr>
        <p:spPr bwMode="auto">
          <a:xfrm>
            <a:off x="100748" y="3356992"/>
            <a:ext cx="1898996" cy="54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6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15950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4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2pPr>
            <a:lvl3pPr marL="987425" indent="-1920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2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3pPr>
            <a:lvl4pPr marL="13398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4pPr>
            <a:lvl5pPr marL="1703388" indent="-184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5pPr>
            <a:lvl6pPr marL="21605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6pPr>
            <a:lvl7pPr marL="26177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7pPr>
            <a:lvl8pPr marL="30749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8pPr>
            <a:lvl9pPr marL="35321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ru-RU" sz="2400" b="1" kern="0" dirty="0" smtClean="0"/>
              <a:t>Выводы: </a:t>
            </a:r>
            <a:endParaRPr lang="ru-RU" sz="2400" b="1" kern="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63689" y="1104563"/>
            <a:ext cx="7380312" cy="20867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Georgia" panose="02040502050405020303" pitchFamily="18" charset="0"/>
              </a:rPr>
              <a:t>Компания-покупатель столкнулась  </a:t>
            </a:r>
            <a:r>
              <a:rPr lang="ru-RU" sz="2400" dirty="0">
                <a:latin typeface="Georgia" panose="02040502050405020303" pitchFamily="18" charset="0"/>
              </a:rPr>
              <a:t>с </a:t>
            </a:r>
            <a:r>
              <a:rPr lang="ru-RU" sz="2400" dirty="0" smtClean="0">
                <a:latin typeface="Georgia" panose="02040502050405020303" pitchFamily="18" charset="0"/>
              </a:rPr>
              <a:t>проблемой интеграцией </a:t>
            </a:r>
            <a:r>
              <a:rPr lang="ru-RU" sz="2400" dirty="0">
                <a:latin typeface="Georgia" panose="02040502050405020303" pitchFamily="18" charset="0"/>
              </a:rPr>
              <a:t>приобретенного актива</a:t>
            </a:r>
            <a:r>
              <a:rPr lang="ru-RU" sz="2400" dirty="0" smtClean="0">
                <a:latin typeface="Georgia" panose="02040502050405020303" pitchFamily="18" charset="0"/>
              </a:rPr>
              <a:t>.</a:t>
            </a:r>
          </a:p>
          <a:p>
            <a:pPr marL="457200" indent="-457200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Georgia" panose="02040502050405020303" pitchFamily="18" charset="0"/>
              </a:rPr>
              <a:t>Синергетический </a:t>
            </a:r>
            <a:r>
              <a:rPr lang="ru-RU" sz="2400" dirty="0">
                <a:latin typeface="Georgia" panose="02040502050405020303" pitchFamily="18" charset="0"/>
              </a:rPr>
              <a:t>эффект, </a:t>
            </a:r>
            <a:r>
              <a:rPr lang="ru-RU" sz="2400" dirty="0" smtClean="0">
                <a:latin typeface="Georgia" panose="02040502050405020303" pitchFamily="18" charset="0"/>
              </a:rPr>
              <a:t>запланированный </a:t>
            </a:r>
            <a:r>
              <a:rPr lang="ru-RU" sz="2400" dirty="0">
                <a:latin typeface="Georgia" panose="02040502050405020303" pitchFamily="18" charset="0"/>
              </a:rPr>
              <a:t>в финансовой модели, не был достигнут со стороны </a:t>
            </a:r>
            <a:r>
              <a:rPr lang="ru-RU" sz="2400" dirty="0" err="1">
                <a:latin typeface="Georgia" panose="02040502050405020303" pitchFamily="18" charset="0"/>
              </a:rPr>
              <a:t>buy-side</a:t>
            </a:r>
            <a:r>
              <a:rPr lang="ru-RU" sz="24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145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Прямая соединительная линия 51"/>
          <p:cNvCxnSpPr>
            <a:stCxn id="22" idx="2"/>
          </p:cNvCxnSpPr>
          <p:nvPr/>
        </p:nvCxnSpPr>
        <p:spPr>
          <a:xfrm flipH="1" flipV="1">
            <a:off x="8023" y="1485540"/>
            <a:ext cx="4307357" cy="649472"/>
          </a:xfrm>
          <a:prstGeom prst="line">
            <a:avLst/>
          </a:prstGeom>
          <a:ln w="19050">
            <a:solidFill>
              <a:srgbClr val="254B7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22" idx="6"/>
          </p:cNvCxnSpPr>
          <p:nvPr/>
        </p:nvCxnSpPr>
        <p:spPr>
          <a:xfrm flipV="1">
            <a:off x="4725104" y="1485540"/>
            <a:ext cx="4418895" cy="649472"/>
          </a:xfrm>
          <a:prstGeom prst="line">
            <a:avLst/>
          </a:prstGeom>
          <a:ln w="19050">
            <a:solidFill>
              <a:srgbClr val="254B7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3600" dirty="0"/>
              <a:t>Модель </a:t>
            </a:r>
            <a:r>
              <a:rPr lang="en-US" sz="3600" dirty="0"/>
              <a:t>SUN CUBE</a:t>
            </a:r>
            <a:endParaRPr lang="ru-RU" sz="36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808312" y="3355621"/>
            <a:ext cx="3456384" cy="39008"/>
          </a:xfrm>
          <a:prstGeom prst="line">
            <a:avLst/>
          </a:prstGeom>
          <a:ln w="28575">
            <a:solidFill>
              <a:srgbClr val="254B71"/>
            </a:solidFill>
            <a:prstDash val="dash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534221" y="2413151"/>
            <a:ext cx="0" cy="1928623"/>
          </a:xfrm>
          <a:prstGeom prst="line">
            <a:avLst/>
          </a:prstGeom>
          <a:ln w="28575">
            <a:solidFill>
              <a:srgbClr val="254B71"/>
            </a:solidFill>
            <a:prstDash val="dash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3168352" y="2708920"/>
            <a:ext cx="2736304" cy="1296144"/>
          </a:xfrm>
          <a:prstGeom prst="ellipse">
            <a:avLst/>
          </a:prstGeom>
          <a:gradFill flip="none" rotWithShape="1">
            <a:gsLst>
              <a:gs pos="0">
                <a:srgbClr val="254B71">
                  <a:shade val="30000"/>
                  <a:satMod val="115000"/>
                </a:srgbClr>
              </a:gs>
              <a:gs pos="50000">
                <a:srgbClr val="254B71">
                  <a:shade val="67500"/>
                  <a:satMod val="115000"/>
                </a:srgbClr>
              </a:gs>
              <a:gs pos="100000">
                <a:srgbClr val="254B7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2400" dirty="0" smtClean="0">
                <a:latin typeface="Georgia" panose="02040502050405020303" pitchFamily="18" charset="0"/>
              </a:rPr>
              <a:t>Интеграция</a:t>
            </a:r>
            <a:endParaRPr lang="ru-RU" sz="2400" dirty="0">
              <a:latin typeface="Georgia" panose="02040502050405020303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6228184" y="3150759"/>
            <a:ext cx="409724" cy="409724"/>
          </a:xfrm>
          <a:prstGeom prst="ellipse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4315380" y="1930150"/>
            <a:ext cx="409724" cy="409724"/>
          </a:xfrm>
          <a:prstGeom prst="ellipse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339752" y="3150759"/>
            <a:ext cx="409724" cy="409724"/>
          </a:xfrm>
          <a:prstGeom prst="ellipse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4329360" y="4437112"/>
            <a:ext cx="409724" cy="409724"/>
          </a:xfrm>
          <a:prstGeom prst="ellipse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бъект 2"/>
          <p:cNvSpPr>
            <a:spLocks noGrp="1"/>
          </p:cNvSpPr>
          <p:nvPr>
            <p:ph idx="1"/>
          </p:nvPr>
        </p:nvSpPr>
        <p:spPr>
          <a:xfrm>
            <a:off x="3310024" y="1517236"/>
            <a:ext cx="2448395" cy="543612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Run Rate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29" name="Объект 2"/>
          <p:cNvSpPr txBox="1">
            <a:spLocks/>
          </p:cNvSpPr>
          <p:nvPr/>
        </p:nvSpPr>
        <p:spPr bwMode="auto">
          <a:xfrm>
            <a:off x="791479" y="2708920"/>
            <a:ext cx="2448395" cy="54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6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15950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4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2pPr>
            <a:lvl3pPr marL="987425" indent="-1920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2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3pPr>
            <a:lvl4pPr marL="13398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4pPr>
            <a:lvl5pPr marL="1703388" indent="-184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5pPr>
            <a:lvl6pPr marL="21605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6pPr>
            <a:lvl7pPr marL="26177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7pPr>
            <a:lvl8pPr marL="30749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8pPr>
            <a:lvl9pPr marL="35321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2400" kern="0" dirty="0" smtClean="0">
                <a:solidFill>
                  <a:srgbClr val="254B71"/>
                </a:solidFill>
              </a:rPr>
              <a:t>Transmission Rate</a:t>
            </a:r>
            <a:endParaRPr lang="ru-RU" sz="2400" kern="0" dirty="0">
              <a:solidFill>
                <a:srgbClr val="254B71"/>
              </a:solidFill>
            </a:endParaRPr>
          </a:p>
        </p:txBody>
      </p:sp>
      <p:sp>
        <p:nvSpPr>
          <p:cNvPr id="30" name="Объект 2"/>
          <p:cNvSpPr txBox="1">
            <a:spLocks/>
          </p:cNvSpPr>
          <p:nvPr/>
        </p:nvSpPr>
        <p:spPr bwMode="auto">
          <a:xfrm>
            <a:off x="5832648" y="2770309"/>
            <a:ext cx="2448395" cy="54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6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15950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4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2pPr>
            <a:lvl3pPr marL="987425" indent="-1920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2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3pPr>
            <a:lvl4pPr marL="13398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4pPr>
            <a:lvl5pPr marL="1703388" indent="-184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5pPr>
            <a:lvl6pPr marL="21605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6pPr>
            <a:lvl7pPr marL="26177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7pPr>
            <a:lvl8pPr marL="30749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8pPr>
            <a:lvl9pPr marL="35321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2400" kern="0" dirty="0" smtClean="0">
                <a:solidFill>
                  <a:srgbClr val="254B71"/>
                </a:solidFill>
              </a:rPr>
              <a:t>Multiplication Rate</a:t>
            </a:r>
            <a:endParaRPr lang="ru-RU" sz="2400" kern="0" dirty="0">
              <a:solidFill>
                <a:srgbClr val="254B71"/>
              </a:solidFill>
            </a:endParaRPr>
          </a:p>
        </p:txBody>
      </p:sp>
      <p:sp>
        <p:nvSpPr>
          <p:cNvPr id="31" name="Объект 2"/>
          <p:cNvSpPr txBox="1">
            <a:spLocks/>
          </p:cNvSpPr>
          <p:nvPr/>
        </p:nvSpPr>
        <p:spPr bwMode="auto">
          <a:xfrm>
            <a:off x="3168352" y="4720701"/>
            <a:ext cx="2882665" cy="54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eaLnBrk="0" hangingPunct="0">
              <a:spcBef>
                <a:spcPct val="20000"/>
              </a:spcBef>
              <a:buClr>
                <a:srgbClr val="003366"/>
              </a:buClr>
              <a:buFont typeface="Arial" charset="0"/>
              <a:buNone/>
              <a:defRPr sz="2400">
                <a:solidFill>
                  <a:srgbClr val="C00000"/>
                </a:solidFill>
                <a:latin typeface="Georgia" panose="02040502050405020303" pitchFamily="18" charset="0"/>
                <a:cs typeface="+mn-cs"/>
              </a:defRPr>
            </a:lvl1pPr>
            <a:lvl2pPr marL="615950" indent="-166688" eaLnBrk="0" hangingPunct="0">
              <a:spcBef>
                <a:spcPct val="20000"/>
              </a:spcBef>
              <a:buClr>
                <a:srgbClr val="003366"/>
              </a:buClr>
              <a:buFont typeface="Arial" charset="0"/>
              <a:buChar char="●"/>
              <a:defRPr sz="1400">
                <a:latin typeface="Georgia" panose="02040502050405020303" pitchFamily="18" charset="0"/>
                <a:cs typeface="+mn-cs"/>
              </a:defRPr>
            </a:lvl2pPr>
            <a:lvl3pPr marL="987425" indent="-192088" eaLnBrk="0" hangingPunct="0">
              <a:spcBef>
                <a:spcPct val="20000"/>
              </a:spcBef>
              <a:buClr>
                <a:srgbClr val="003366"/>
              </a:buClr>
              <a:buFont typeface="Arial" charset="0"/>
              <a:buChar char="●"/>
              <a:defRPr sz="1200">
                <a:latin typeface="Georgia" panose="02040502050405020303" pitchFamily="18" charset="0"/>
                <a:cs typeface="+mn-cs"/>
              </a:defRPr>
            </a:lvl3pPr>
            <a:lvl4pPr marL="1339850" indent="-173038" eaLnBrk="0" hangingPunct="0">
              <a:spcBef>
                <a:spcPct val="20000"/>
              </a:spcBef>
              <a:buClr>
                <a:srgbClr val="003366"/>
              </a:buClr>
              <a:buFont typeface="Arial" charset="0"/>
              <a:buChar char="●"/>
              <a:defRPr sz="1000">
                <a:latin typeface="Georgia" panose="02040502050405020303" pitchFamily="18" charset="0"/>
                <a:cs typeface="+mn-cs"/>
              </a:defRPr>
            </a:lvl4pPr>
            <a:lvl5pPr marL="1703388" indent="-184150" eaLnBrk="0" hangingPunct="0">
              <a:spcBef>
                <a:spcPct val="20000"/>
              </a:spcBef>
              <a:buClr>
                <a:srgbClr val="003366"/>
              </a:buClr>
              <a:buFont typeface="Arial" charset="0"/>
              <a:buChar char="●"/>
              <a:defRPr sz="1000">
                <a:latin typeface="Georgia" panose="02040502050405020303" pitchFamily="18" charset="0"/>
                <a:cs typeface="+mn-cs"/>
              </a:defRPr>
            </a:lvl5pPr>
            <a:lvl6pPr marL="2160588" indent="-18415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latin typeface="+mn-lt"/>
                <a:cs typeface="+mn-cs"/>
              </a:defRPr>
            </a:lvl6pPr>
            <a:lvl7pPr marL="2617788" indent="-18415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latin typeface="+mn-lt"/>
                <a:cs typeface="+mn-cs"/>
              </a:defRPr>
            </a:lvl7pPr>
            <a:lvl8pPr marL="3074988" indent="-18415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latin typeface="+mn-lt"/>
                <a:cs typeface="+mn-cs"/>
              </a:defRPr>
            </a:lvl8pPr>
            <a:lvl9pPr marL="3532188" indent="-18415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latin typeface="+mn-lt"/>
                <a:cs typeface="+mn-cs"/>
              </a:defRPr>
            </a:lvl9pPr>
          </a:lstStyle>
          <a:p>
            <a:r>
              <a:rPr lang="en-US" dirty="0"/>
              <a:t>Transparency Rate</a:t>
            </a:r>
            <a:endParaRPr lang="ru-RU" dirty="0"/>
          </a:p>
        </p:txBody>
      </p:sp>
      <p:sp>
        <p:nvSpPr>
          <p:cNvPr id="32" name="Объект 2"/>
          <p:cNvSpPr txBox="1">
            <a:spLocks/>
          </p:cNvSpPr>
          <p:nvPr/>
        </p:nvSpPr>
        <p:spPr bwMode="auto">
          <a:xfrm>
            <a:off x="85626" y="5264313"/>
            <a:ext cx="8689900" cy="54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6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15950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4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2pPr>
            <a:lvl3pPr marL="987425" indent="-1920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2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3pPr>
            <a:lvl4pPr marL="13398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4pPr>
            <a:lvl5pPr marL="1703388" indent="-184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5pPr>
            <a:lvl6pPr marL="21605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6pPr>
            <a:lvl7pPr marL="26177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7pPr>
            <a:lvl8pPr marL="30749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8pPr>
            <a:lvl9pPr marL="35321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ts val="0"/>
              </a:spcBef>
              <a:buFont typeface="Arial" charset="0"/>
              <a:buNone/>
            </a:pPr>
            <a:r>
              <a:rPr lang="ru-RU" sz="1800" kern="0" dirty="0" smtClean="0"/>
              <a:t>Какое будущее мы должны обещать </a:t>
            </a:r>
            <a:r>
              <a:rPr lang="ru-RU" sz="1800" kern="0" dirty="0" err="1" smtClean="0"/>
              <a:t>стейкходерам</a:t>
            </a:r>
            <a:r>
              <a:rPr lang="ru-RU" sz="1800" kern="0" dirty="0" smtClean="0"/>
              <a:t> после сделки для достижения  синергетических эффектов</a:t>
            </a:r>
          </a:p>
          <a:p>
            <a:pPr marL="0" indent="0" algn="ctr">
              <a:lnSpc>
                <a:spcPct val="90000"/>
              </a:lnSpc>
              <a:spcBef>
                <a:spcPts val="0"/>
              </a:spcBef>
              <a:buFont typeface="Arial" charset="0"/>
              <a:buNone/>
            </a:pPr>
            <a:r>
              <a:rPr lang="ru-RU" sz="1800" kern="0" dirty="0" smtClean="0"/>
              <a:t>Насколько определено будущее для каждого </a:t>
            </a:r>
            <a:r>
              <a:rPr lang="ru-RU" sz="1800" kern="0" dirty="0" err="1" smtClean="0"/>
              <a:t>стейкхолдера</a:t>
            </a:r>
            <a:r>
              <a:rPr lang="ru-RU" sz="1800" kern="0" dirty="0" smtClean="0"/>
              <a:t> после сделки </a:t>
            </a:r>
            <a:endParaRPr lang="ru-RU" sz="1800" kern="0" dirty="0"/>
          </a:p>
        </p:txBody>
      </p:sp>
      <p:sp>
        <p:nvSpPr>
          <p:cNvPr id="37" name="Объект 2"/>
          <p:cNvSpPr txBox="1">
            <a:spLocks/>
          </p:cNvSpPr>
          <p:nvPr/>
        </p:nvSpPr>
        <p:spPr bwMode="auto">
          <a:xfrm>
            <a:off x="-1" y="3615427"/>
            <a:ext cx="4210693" cy="54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6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15950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4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2pPr>
            <a:lvl3pPr marL="987425" indent="-1920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2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3pPr>
            <a:lvl4pPr marL="13398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4pPr>
            <a:lvl5pPr marL="1703388" indent="-184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5pPr>
            <a:lvl6pPr marL="21605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6pPr>
            <a:lvl7pPr marL="26177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7pPr>
            <a:lvl8pPr marL="30749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8pPr>
            <a:lvl9pPr marL="35321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buFont typeface="Arial" charset="0"/>
              <a:buNone/>
            </a:pPr>
            <a:r>
              <a:rPr lang="ru-RU" sz="1800" kern="0" dirty="0" smtClean="0"/>
              <a:t>На какой этап философии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Font typeface="Arial" charset="0"/>
              <a:buNone/>
            </a:pPr>
            <a:r>
              <a:rPr lang="ru-RU" sz="1800" kern="0" dirty="0" smtClean="0"/>
              <a:t>управления компанией нам необходимо переводить внутренних </a:t>
            </a:r>
            <a:r>
              <a:rPr lang="ru-RU" sz="1800" kern="0" dirty="0" err="1" smtClean="0"/>
              <a:t>стейкхолдеров</a:t>
            </a:r>
            <a:endParaRPr lang="ru-RU" sz="1800" kern="0" dirty="0"/>
          </a:p>
        </p:txBody>
      </p:sp>
      <p:sp>
        <p:nvSpPr>
          <p:cNvPr id="38" name="Объект 2"/>
          <p:cNvSpPr txBox="1">
            <a:spLocks/>
          </p:cNvSpPr>
          <p:nvPr/>
        </p:nvSpPr>
        <p:spPr bwMode="auto">
          <a:xfrm>
            <a:off x="0" y="941928"/>
            <a:ext cx="8689900" cy="54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6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15950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4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2pPr>
            <a:lvl3pPr marL="987425" indent="-1920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2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3pPr>
            <a:lvl4pPr marL="13398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4pPr>
            <a:lvl5pPr marL="1703388" indent="-184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5pPr>
            <a:lvl6pPr marL="21605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6pPr>
            <a:lvl7pPr marL="26177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7pPr>
            <a:lvl8pPr marL="30749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8pPr>
            <a:lvl9pPr marL="35321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ts val="0"/>
              </a:spcBef>
              <a:buFont typeface="Arial" charset="0"/>
              <a:buNone/>
            </a:pPr>
            <a:r>
              <a:rPr lang="ru-RU" sz="1800" kern="0" dirty="0" smtClean="0"/>
              <a:t>Какая степень вовлеченности </a:t>
            </a:r>
            <a:r>
              <a:rPr lang="ru-RU" sz="1800" kern="0" dirty="0" err="1" smtClean="0"/>
              <a:t>стейкхолдеров</a:t>
            </a:r>
            <a:r>
              <a:rPr lang="ru-RU" sz="1800" kern="0" dirty="0" smtClean="0"/>
              <a:t>  в сделке нам необходима для достижения синергетических эффектов</a:t>
            </a:r>
            <a:endParaRPr lang="ru-RU" sz="1800" kern="0" dirty="0"/>
          </a:p>
        </p:txBody>
      </p:sp>
      <p:sp>
        <p:nvSpPr>
          <p:cNvPr id="39" name="Объект 2"/>
          <p:cNvSpPr txBox="1">
            <a:spLocks/>
          </p:cNvSpPr>
          <p:nvPr/>
        </p:nvSpPr>
        <p:spPr bwMode="auto">
          <a:xfrm>
            <a:off x="5828569" y="3615427"/>
            <a:ext cx="3639975" cy="488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6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15950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4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2pPr>
            <a:lvl3pPr marL="987425" indent="-1920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2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3pPr>
            <a:lvl4pPr marL="13398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4pPr>
            <a:lvl5pPr marL="1703388" indent="-184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5pPr>
            <a:lvl6pPr marL="21605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6pPr>
            <a:lvl7pPr marL="26177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7pPr>
            <a:lvl8pPr marL="30749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8pPr>
            <a:lvl9pPr marL="35321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buFont typeface="Arial" charset="0"/>
              <a:buNone/>
            </a:pPr>
            <a:r>
              <a:rPr lang="ru-RU" sz="1800" kern="0" dirty="0" smtClean="0"/>
              <a:t>Какие мультипликативные эффекты получают </a:t>
            </a:r>
            <a:r>
              <a:rPr lang="ru-RU" sz="1800" kern="0" dirty="0" err="1" smtClean="0"/>
              <a:t>стейкхолдеры</a:t>
            </a:r>
            <a:r>
              <a:rPr lang="ru-RU" sz="1800" kern="0" dirty="0" smtClean="0"/>
              <a:t> от сделки</a:t>
            </a:r>
          </a:p>
        </p:txBody>
      </p:sp>
      <p:sp>
        <p:nvSpPr>
          <p:cNvPr id="40" name="Объект 2"/>
          <p:cNvSpPr txBox="1">
            <a:spLocks/>
          </p:cNvSpPr>
          <p:nvPr/>
        </p:nvSpPr>
        <p:spPr bwMode="auto">
          <a:xfrm>
            <a:off x="-1" y="1660764"/>
            <a:ext cx="3158213" cy="849389"/>
          </a:xfrm>
          <a:prstGeom prst="rect">
            <a:avLst/>
          </a:prstGeom>
          <a:solidFill>
            <a:srgbClr val="254B7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6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15950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4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2pPr>
            <a:lvl3pPr marL="987425" indent="-1920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2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3pPr>
            <a:lvl4pPr marL="13398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4pPr>
            <a:lvl5pPr marL="1703388" indent="-184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5pPr>
            <a:lvl6pPr marL="21605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6pPr>
            <a:lvl7pPr marL="26177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7pPr>
            <a:lvl8pPr marL="30749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8pPr>
            <a:lvl9pPr marL="35321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buFont typeface="Arial" charset="0"/>
              <a:buNone/>
            </a:pPr>
            <a:r>
              <a:rPr lang="ru-RU" sz="1800" kern="0" dirty="0" smtClean="0">
                <a:solidFill>
                  <a:schemeClr val="bg1"/>
                </a:solidFill>
              </a:rPr>
              <a:t>Горизонтальные критерии работают в пассивную оценку</a:t>
            </a:r>
            <a:endParaRPr lang="ru-RU" sz="1800" kern="0" dirty="0">
              <a:solidFill>
                <a:schemeClr val="bg1"/>
              </a:solidFill>
            </a:endParaRPr>
          </a:p>
        </p:txBody>
      </p:sp>
      <p:sp>
        <p:nvSpPr>
          <p:cNvPr id="41" name="Объект 2"/>
          <p:cNvSpPr txBox="1">
            <a:spLocks/>
          </p:cNvSpPr>
          <p:nvPr/>
        </p:nvSpPr>
        <p:spPr bwMode="auto">
          <a:xfrm>
            <a:off x="5966744" y="1683084"/>
            <a:ext cx="3177255" cy="827069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6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15950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4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2pPr>
            <a:lvl3pPr marL="987425" indent="-1920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2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3pPr>
            <a:lvl4pPr marL="13398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4pPr>
            <a:lvl5pPr marL="1703388" indent="-184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5pPr>
            <a:lvl6pPr marL="21605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6pPr>
            <a:lvl7pPr marL="26177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7pPr>
            <a:lvl8pPr marL="30749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8pPr>
            <a:lvl9pPr marL="35321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buFont typeface="Arial" charset="0"/>
              <a:buNone/>
            </a:pPr>
            <a:r>
              <a:rPr lang="ru-RU" sz="1800" kern="0" dirty="0" smtClean="0">
                <a:solidFill>
                  <a:schemeClr val="bg1"/>
                </a:solidFill>
              </a:rPr>
              <a:t>Вертикальные критерии работают в активную оценку</a:t>
            </a:r>
            <a:endParaRPr lang="ru-RU" sz="1800" kern="0" dirty="0">
              <a:solidFill>
                <a:schemeClr val="bg1"/>
              </a:solidFill>
            </a:endParaRPr>
          </a:p>
        </p:txBody>
      </p:sp>
      <p:cxnSp>
        <p:nvCxnSpPr>
          <p:cNvPr id="43" name="Прямая соединительная линия 42"/>
          <p:cNvCxnSpPr>
            <a:stCxn id="24" idx="2"/>
          </p:cNvCxnSpPr>
          <p:nvPr/>
        </p:nvCxnSpPr>
        <p:spPr>
          <a:xfrm flipH="1">
            <a:off x="0" y="4641974"/>
            <a:ext cx="4329360" cy="371202"/>
          </a:xfrm>
          <a:prstGeom prst="line">
            <a:avLst/>
          </a:prstGeom>
          <a:ln w="19050">
            <a:solidFill>
              <a:srgbClr val="254B7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24" idx="6"/>
          </p:cNvCxnSpPr>
          <p:nvPr/>
        </p:nvCxnSpPr>
        <p:spPr>
          <a:xfrm>
            <a:off x="4739084" y="4641974"/>
            <a:ext cx="4404916" cy="371202"/>
          </a:xfrm>
          <a:prstGeom prst="line">
            <a:avLst/>
          </a:prstGeom>
          <a:ln w="19050">
            <a:solidFill>
              <a:srgbClr val="254B7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151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3600" dirty="0"/>
              <a:t>Пример оценочного листа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394628"/>
              </p:ext>
            </p:extLst>
          </p:nvPr>
        </p:nvGraphicFramePr>
        <p:xfrm>
          <a:off x="85627" y="980728"/>
          <a:ext cx="9058374" cy="5130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3557"/>
                <a:gridCol w="741331"/>
                <a:gridCol w="955810"/>
                <a:gridCol w="604299"/>
                <a:gridCol w="782034"/>
                <a:gridCol w="782034"/>
                <a:gridCol w="790517"/>
                <a:gridCol w="790517"/>
                <a:gridCol w="639601"/>
                <a:gridCol w="888674"/>
              </a:tblGrid>
              <a:tr h="576064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ru-RU" sz="280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Georgia" panose="02040502050405020303" pitchFamily="18" charset="0"/>
                        </a:rPr>
                        <a:t>Run Rate</a:t>
                      </a:r>
                      <a:endParaRPr lang="ru-RU" sz="2400" b="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4B7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effectLst/>
                          <a:latin typeface="Georgia" panose="02040502050405020303" pitchFamily="18" charset="0"/>
                        </a:rPr>
                        <a:t>Transparency</a:t>
                      </a:r>
                      <a:r>
                        <a:rPr lang="ru-RU" sz="1800" b="0" dirty="0"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Georgia" panose="02040502050405020303" pitchFamily="18" charset="0"/>
                        </a:rPr>
                        <a:t>Rate</a:t>
                      </a:r>
                      <a:endParaRPr lang="ru-RU" sz="2400" b="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4B7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effectLst/>
                          <a:latin typeface="Georgia" panose="02040502050405020303" pitchFamily="18" charset="0"/>
                        </a:rPr>
                        <a:t>Multiplication</a:t>
                      </a:r>
                      <a:r>
                        <a:rPr lang="ru-RU" sz="1800" b="0" dirty="0"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Georgia" panose="02040502050405020303" pitchFamily="18" charset="0"/>
                        </a:rPr>
                        <a:t>Rate</a:t>
                      </a:r>
                      <a:endParaRPr lang="ru-RU" sz="2400" b="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4B7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effectLst/>
                          <a:latin typeface="Georgia" panose="02040502050405020303" pitchFamily="18" charset="0"/>
                        </a:rPr>
                        <a:t>Transmission</a:t>
                      </a:r>
                      <a:r>
                        <a:rPr lang="ru-RU" sz="1800" b="0" dirty="0">
                          <a:effectLst/>
                          <a:latin typeface="Georgia" panose="02040502050405020303" pitchFamily="18" charset="0"/>
                        </a:rPr>
                        <a:t>  </a:t>
                      </a:r>
                      <a:r>
                        <a:rPr lang="ru-RU" sz="1800" b="0" dirty="0" err="1">
                          <a:effectLst/>
                          <a:latin typeface="Georgia" panose="02040502050405020303" pitchFamily="18" charset="0"/>
                        </a:rPr>
                        <a:t>Rate</a:t>
                      </a:r>
                      <a:endParaRPr lang="ru-RU" sz="2400" b="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4B7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Вес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35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35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15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15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4864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Цель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Факт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Цель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Факт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Цель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Факт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Цель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Факт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Акционеры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15%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Топ-менеджмент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25%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Персонал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10%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Поставщики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35%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N/A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N/A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Клиенты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5%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N/A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N/A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</a:tr>
              <a:tr h="32138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Местная администрация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10%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N/A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N/A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TOTAL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100%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1,65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1,25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0,8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0,5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0,65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9648">
                <a:tc gridSpan="2">
                  <a:txBody>
                    <a:bodyPr/>
                    <a:lstStyle/>
                    <a:p>
                      <a:pPr marL="18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Целевое 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значение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2,08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 gridSpan="2">
                  <a:txBody>
                    <a:bodyPr/>
                    <a:lstStyle/>
                    <a:p>
                      <a:pPr marL="18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Фактическое значение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0,89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18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Разрыв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-57,16%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CFD5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025">
                <a:tc gridSpan="3">
                  <a:txBody>
                    <a:bodyPr/>
                    <a:lstStyle/>
                    <a:p>
                      <a:pPr marL="18000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Вероятность достижения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синергии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42,84%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85626" y="4293096"/>
            <a:ext cx="5206454" cy="1872208"/>
          </a:xfrm>
          <a:prstGeom prst="roundRect">
            <a:avLst/>
          </a:prstGeom>
          <a:noFill/>
          <a:ln>
            <a:solidFill>
              <a:srgbClr val="254B7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83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3600" dirty="0" smtClean="0"/>
              <a:t>Выводы</a:t>
            </a:r>
            <a:endParaRPr lang="ru-RU" sz="3600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85626" y="1052736"/>
            <a:ext cx="8950424" cy="5112097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kern="1200" dirty="0" smtClean="0"/>
              <a:t>Большинство </a:t>
            </a:r>
            <a:r>
              <a:rPr lang="ru-RU" sz="2400" kern="1200" dirty="0"/>
              <a:t>сделок не достигают синергетических эффектов и </a:t>
            </a:r>
            <a:r>
              <a:rPr lang="ru-RU" sz="2400" kern="1200" dirty="0" smtClean="0"/>
              <a:t>проваливаются из-за: </a:t>
            </a:r>
            <a:r>
              <a:rPr lang="ru-RU" sz="2400" kern="1200" dirty="0"/>
              <a:t>(а) </a:t>
            </a:r>
            <a:r>
              <a:rPr lang="ru-RU" sz="2400" kern="1200" dirty="0" smtClean="0"/>
              <a:t>провальной сделки; </a:t>
            </a:r>
            <a:r>
              <a:rPr lang="ru-RU" sz="2400" kern="1200" dirty="0"/>
              <a:t>и (б) </a:t>
            </a:r>
            <a:r>
              <a:rPr lang="ru-RU" sz="2400" kern="1200" dirty="0" smtClean="0"/>
              <a:t>плохой интеграции.</a:t>
            </a:r>
          </a:p>
          <a:p>
            <a:pPr marL="457200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kern="1200" dirty="0" smtClean="0"/>
              <a:t>Для </a:t>
            </a:r>
            <a:r>
              <a:rPr lang="ru-RU" sz="2400" kern="1200" dirty="0"/>
              <a:t>снижения </a:t>
            </a:r>
            <a:r>
              <a:rPr lang="ru-RU" sz="2400" kern="1200" dirty="0" err="1"/>
              <a:t>стейкхолдерского</a:t>
            </a:r>
            <a:r>
              <a:rPr lang="ru-RU" sz="2400" kern="1200" dirty="0"/>
              <a:t> риска </a:t>
            </a:r>
            <a:r>
              <a:rPr lang="ru-RU" sz="2400" kern="1200" dirty="0" err="1"/>
              <a:t>buy-side</a:t>
            </a:r>
            <a:r>
              <a:rPr lang="ru-RU" sz="2400" kern="1200" dirty="0"/>
              <a:t> </a:t>
            </a:r>
            <a:r>
              <a:rPr lang="ru-RU" sz="2400" kern="1200" dirty="0" smtClean="0"/>
              <a:t>нужны:</a:t>
            </a:r>
            <a:endParaRPr lang="ru-RU" sz="2400" kern="1200" dirty="0"/>
          </a:p>
          <a:p>
            <a:pPr marL="1174750" lvl="2" indent="-45720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254B71"/>
              </a:buClr>
              <a:buSzPct val="100000"/>
              <a:buFont typeface="+mj-lt"/>
              <a:buAutoNum type="alphaLcPeriod"/>
            </a:pPr>
            <a:r>
              <a:rPr lang="ru-RU" sz="2400" kern="1200" dirty="0" smtClean="0"/>
              <a:t>Детальный </a:t>
            </a:r>
            <a:r>
              <a:rPr lang="ru-RU" sz="2400" kern="1200" dirty="0"/>
              <a:t>анализ </a:t>
            </a:r>
            <a:r>
              <a:rPr lang="ru-RU" sz="2400" kern="1200" dirty="0" err="1"/>
              <a:t>стейкхолдеров</a:t>
            </a:r>
            <a:r>
              <a:rPr lang="ru-RU" sz="2400" kern="1200" dirty="0"/>
              <a:t> и рисков интеграции, связанных со </a:t>
            </a:r>
            <a:r>
              <a:rPr lang="ru-RU" sz="2400" kern="1200" dirty="0" err="1"/>
              <a:t>стейкхолдерами</a:t>
            </a:r>
            <a:r>
              <a:rPr lang="ru-RU" sz="2400" kern="1200" dirty="0"/>
              <a:t>, особенно при трансграничных сделках.</a:t>
            </a:r>
          </a:p>
          <a:p>
            <a:pPr marL="1174750" lvl="2" indent="-45720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254B71"/>
              </a:buClr>
              <a:buSzPct val="100000"/>
              <a:buFont typeface="+mj-lt"/>
              <a:buAutoNum type="alphaLcPeriod"/>
            </a:pPr>
            <a:r>
              <a:rPr lang="ru-RU" sz="2400" kern="1200" dirty="0" smtClean="0"/>
              <a:t>Оцифровка </a:t>
            </a:r>
            <a:r>
              <a:rPr lang="ru-RU" sz="2400" kern="1200" dirty="0"/>
              <a:t>вероятности достижения синергетического эффекта.</a:t>
            </a:r>
          </a:p>
          <a:p>
            <a:pPr marL="457200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kern="1200" dirty="0" smtClean="0"/>
              <a:t>Попытка </a:t>
            </a:r>
            <a:r>
              <a:rPr lang="ru-RU" sz="2400" kern="1200" dirty="0"/>
              <a:t>продать бизнес самостоятельно, как правило, </a:t>
            </a:r>
            <a:r>
              <a:rPr lang="ru-RU" sz="2400" kern="1200" dirty="0" smtClean="0"/>
              <a:t>приводит </a:t>
            </a:r>
            <a:r>
              <a:rPr lang="ru-RU" sz="2400" kern="1200" dirty="0"/>
              <a:t>не </a:t>
            </a:r>
            <a:r>
              <a:rPr lang="ru-RU" sz="2400" kern="1200" dirty="0" smtClean="0"/>
              <a:t>к </a:t>
            </a:r>
            <a:r>
              <a:rPr lang="ru-RU" sz="2400" kern="1200" dirty="0"/>
              <a:t>экономии, а </a:t>
            </a:r>
            <a:r>
              <a:rPr lang="ru-RU" sz="2400" kern="1200" dirty="0" smtClean="0"/>
              <a:t>к </a:t>
            </a:r>
            <a:r>
              <a:rPr lang="ru-RU" sz="2400" kern="1200" dirty="0"/>
              <a:t>проигрышной позиции на переговорах.</a:t>
            </a:r>
          </a:p>
        </p:txBody>
      </p:sp>
    </p:spTree>
    <p:extLst>
      <p:ext uri="{BB962C8B-B14F-4D97-AF65-F5344CB8AC3E}">
        <p14:creationId xmlns:p14="http://schemas.microsoft.com/office/powerpoint/2010/main" val="138046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3600" dirty="0" smtClean="0"/>
              <a:t>Выводы</a:t>
            </a:r>
            <a:endParaRPr lang="ru-RU" sz="3600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036496" cy="5112097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kern="1200" dirty="0" smtClean="0"/>
              <a:t>Для успешной </a:t>
            </a:r>
            <a:r>
              <a:rPr lang="ru-RU" sz="2400" kern="1200" dirty="0"/>
              <a:t>переговорной позиции и сильной аргументации по оценке необходимо</a:t>
            </a:r>
            <a:r>
              <a:rPr lang="ru-RU" sz="2400" kern="1200" dirty="0" smtClean="0"/>
              <a:t>:</a:t>
            </a:r>
          </a:p>
          <a:p>
            <a:pPr marL="803275" lvl="1" indent="-457200" algn="just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  <a:buClr>
                <a:srgbClr val="254B71"/>
              </a:buClr>
              <a:buSzPct val="100000"/>
              <a:buFont typeface="+mj-lt"/>
              <a:buAutoNum type="alphaLcPeriod"/>
            </a:pPr>
            <a:r>
              <a:rPr lang="ru-RU" sz="2400" kern="1200" dirty="0" smtClean="0"/>
              <a:t>Понимать </a:t>
            </a:r>
            <a:r>
              <a:rPr lang="ru-RU" sz="2400" kern="1200" dirty="0"/>
              <a:t>оценку </a:t>
            </a:r>
            <a:r>
              <a:rPr lang="ru-RU" sz="2400" kern="1200" dirty="0" smtClean="0"/>
              <a:t>компании со </a:t>
            </a:r>
            <a:r>
              <a:rPr lang="ru-RU" sz="2400" kern="1200" dirty="0"/>
              <a:t>стороны </a:t>
            </a:r>
            <a:r>
              <a:rPr lang="ru-RU" sz="2400" kern="1200" dirty="0" err="1"/>
              <a:t>buy-side</a:t>
            </a:r>
            <a:r>
              <a:rPr lang="ru-RU" sz="2400" kern="1200" dirty="0"/>
              <a:t>: (а) </a:t>
            </a:r>
            <a:r>
              <a:rPr lang="ru-RU" sz="2400" kern="1200" dirty="0" smtClean="0"/>
              <a:t>как есть</a:t>
            </a:r>
            <a:r>
              <a:rPr lang="ru-RU" sz="2400" kern="1200" dirty="0"/>
              <a:t>; (б) </a:t>
            </a:r>
            <a:r>
              <a:rPr lang="ru-RU" sz="2400" kern="1200" dirty="0" smtClean="0"/>
              <a:t>с </a:t>
            </a:r>
            <a:r>
              <a:rPr lang="ru-RU" sz="2400" kern="1200" dirty="0"/>
              <a:t>учетом контроля; и (в) </a:t>
            </a:r>
            <a:r>
              <a:rPr lang="ru-RU" sz="2400" kern="1200" dirty="0" smtClean="0"/>
              <a:t>с </a:t>
            </a:r>
            <a:r>
              <a:rPr lang="ru-RU" sz="2400" kern="1200" dirty="0"/>
              <a:t>учетом синергетических эффектов.</a:t>
            </a:r>
          </a:p>
          <a:p>
            <a:pPr marL="803275" lvl="1" indent="-457200" algn="just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  <a:buClr>
                <a:srgbClr val="254B71"/>
              </a:buClr>
              <a:buSzPct val="100000"/>
              <a:buFont typeface="+mj-lt"/>
              <a:buAutoNum type="alphaLcPeriod"/>
            </a:pPr>
            <a:r>
              <a:rPr lang="ru-RU" sz="2400" kern="1200" dirty="0" smtClean="0"/>
              <a:t>Оценить компанию (</a:t>
            </a:r>
            <a:r>
              <a:rPr lang="ru-RU" sz="2400" kern="1200" dirty="0" err="1" smtClean="0"/>
              <a:t>pre-money</a:t>
            </a:r>
            <a:r>
              <a:rPr lang="ru-RU" sz="2400" kern="1200" dirty="0" smtClean="0"/>
              <a:t> и </a:t>
            </a:r>
            <a:r>
              <a:rPr lang="ru-RU" sz="2400" kern="1200" dirty="0" err="1" smtClean="0"/>
              <a:t>post-money</a:t>
            </a:r>
            <a:r>
              <a:rPr lang="ru-RU" sz="2400" kern="1200" dirty="0" smtClean="0"/>
              <a:t>).</a:t>
            </a:r>
            <a:endParaRPr lang="ru-RU" sz="2400" kern="1200" dirty="0"/>
          </a:p>
          <a:p>
            <a:pPr marL="803275" lvl="1" indent="-457200" algn="just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  <a:buClr>
                <a:srgbClr val="254B71"/>
              </a:buClr>
              <a:buSzPct val="100000"/>
              <a:buFont typeface="+mj-lt"/>
              <a:buAutoNum type="alphaLcPeriod"/>
            </a:pPr>
            <a:r>
              <a:rPr lang="ru-RU" sz="2400" kern="1200" dirty="0" smtClean="0"/>
              <a:t>Понимать </a:t>
            </a:r>
            <a:r>
              <a:rPr lang="ru-RU" sz="2400" kern="1200" dirty="0"/>
              <a:t>специфику оценки частной компании со стороны финансового инвестора и быть готовым к стоимости, </a:t>
            </a:r>
            <a:r>
              <a:rPr lang="ru-RU" sz="2400" kern="1200" dirty="0" smtClean="0"/>
              <a:t>получаемой без </a:t>
            </a:r>
            <a:r>
              <a:rPr lang="ru-RU" sz="2400" kern="1200" dirty="0"/>
              <a:t>схем по налогам.</a:t>
            </a:r>
          </a:p>
          <a:p>
            <a:pPr marL="803275" lvl="1" indent="-457200" algn="just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  <a:buClr>
                <a:srgbClr val="254B71"/>
              </a:buClr>
              <a:buSzPct val="100000"/>
              <a:buFont typeface="+mj-lt"/>
              <a:buAutoNum type="alphaLcPeriod"/>
            </a:pPr>
            <a:r>
              <a:rPr lang="ru-RU" sz="2400" kern="1200" dirty="0" smtClean="0"/>
              <a:t>Использовать </a:t>
            </a:r>
            <a:r>
              <a:rPr lang="ru-RU" sz="2400" kern="1200" dirty="0"/>
              <a:t>затратный подход, где это возможно, </a:t>
            </a:r>
            <a:r>
              <a:rPr lang="ru-RU" sz="2400" kern="1200" dirty="0" smtClean="0"/>
              <a:t>особенно </a:t>
            </a:r>
            <a:r>
              <a:rPr lang="ru-RU" sz="2400" kern="1200" dirty="0"/>
              <a:t>когда компания-цель </a:t>
            </a:r>
            <a:r>
              <a:rPr lang="ru-RU" sz="2400" kern="1200" dirty="0" smtClean="0"/>
              <a:t>хочет продать бизнес.</a:t>
            </a:r>
            <a:endParaRPr lang="ru-RU" sz="2400" kern="1200" dirty="0"/>
          </a:p>
          <a:p>
            <a:pPr marL="803275" lvl="1" indent="-457200" algn="just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  <a:buClr>
                <a:srgbClr val="254B71"/>
              </a:buClr>
              <a:buSzPct val="100000"/>
              <a:buFont typeface="+mj-lt"/>
              <a:buAutoNum type="alphaLcPeriod"/>
            </a:pPr>
            <a:r>
              <a:rPr lang="ru-RU" sz="2400" kern="1200" dirty="0" smtClean="0"/>
              <a:t>Выстраивать </a:t>
            </a:r>
            <a:r>
              <a:rPr lang="ru-RU" sz="2400" kern="1200" dirty="0"/>
              <a:t>правильную коммуникацию с теми, кто принимает непосредственное решение о </a:t>
            </a:r>
            <a:r>
              <a:rPr lang="ru-RU" sz="2400" kern="1200" dirty="0" smtClean="0"/>
              <a:t>сделке.</a:t>
            </a:r>
            <a:endParaRPr lang="ru-RU" sz="2400" kern="1200" dirty="0"/>
          </a:p>
        </p:txBody>
      </p:sp>
    </p:spTree>
    <p:extLst>
      <p:ext uri="{BB962C8B-B14F-4D97-AF65-F5344CB8AC3E}">
        <p14:creationId xmlns:p14="http://schemas.microsoft.com/office/powerpoint/2010/main" val="336362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1773238"/>
          </a:xfrm>
          <a:prstGeom prst="rect">
            <a:avLst/>
          </a:prstGeom>
          <a:solidFill>
            <a:srgbClr val="254B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5159375"/>
            <a:ext cx="9144000" cy="1698625"/>
          </a:xfrm>
          <a:prstGeom prst="rect">
            <a:avLst/>
          </a:prstGeom>
          <a:solidFill>
            <a:srgbClr val="254B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13318" name="Rectangle 7"/>
          <p:cNvSpPr>
            <a:spLocks noChangeArrowheads="1"/>
          </p:cNvSpPr>
          <p:nvPr/>
        </p:nvSpPr>
        <p:spPr bwMode="auto">
          <a:xfrm>
            <a:off x="0" y="1700213"/>
            <a:ext cx="9144000" cy="3494087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13319" name="Freeform 6"/>
          <p:cNvSpPr>
            <a:spLocks noEditPoints="1"/>
          </p:cNvSpPr>
          <p:nvPr/>
        </p:nvSpPr>
        <p:spPr bwMode="auto">
          <a:xfrm>
            <a:off x="0" y="5157788"/>
            <a:ext cx="9144000" cy="1700212"/>
          </a:xfrm>
          <a:custGeom>
            <a:avLst/>
            <a:gdLst>
              <a:gd name="T0" fmla="*/ 0 w 278"/>
              <a:gd name="T1" fmla="*/ 0 h 42"/>
              <a:gd name="T2" fmla="*/ 2147483647 w 278"/>
              <a:gd name="T3" fmla="*/ 0 h 42"/>
              <a:gd name="T4" fmla="*/ 2147483647 w 278"/>
              <a:gd name="T5" fmla="*/ 2147483647 h 42"/>
              <a:gd name="T6" fmla="*/ 2147483647 w 278"/>
              <a:gd name="T7" fmla="*/ 2147483647 h 42"/>
              <a:gd name="T8" fmla="*/ 2147483647 w 278"/>
              <a:gd name="T9" fmla="*/ 2147483647 h 42"/>
              <a:gd name="T10" fmla="*/ 0 w 278"/>
              <a:gd name="T11" fmla="*/ 2147483647 h 42"/>
              <a:gd name="T12" fmla="*/ 0 w 278"/>
              <a:gd name="T13" fmla="*/ 0 h 42"/>
              <a:gd name="T14" fmla="*/ 2147483647 w 278"/>
              <a:gd name="T15" fmla="*/ 0 h 42"/>
              <a:gd name="T16" fmla="*/ 2147483647 w 278"/>
              <a:gd name="T17" fmla="*/ 0 h 42"/>
              <a:gd name="T18" fmla="*/ 2147483647 w 278"/>
              <a:gd name="T19" fmla="*/ 2147483647 h 42"/>
              <a:gd name="T20" fmla="*/ 2147483647 w 278"/>
              <a:gd name="T21" fmla="*/ 2147483647 h 42"/>
              <a:gd name="T22" fmla="*/ 2147483647 w 278"/>
              <a:gd name="T23" fmla="*/ 2147483647 h 42"/>
              <a:gd name="T24" fmla="*/ 2147483647 w 278"/>
              <a:gd name="T25" fmla="*/ 2147483647 h 42"/>
              <a:gd name="T26" fmla="*/ 2147483647 w 278"/>
              <a:gd name="T27" fmla="*/ 2147483647 h 42"/>
              <a:gd name="T28" fmla="*/ 2147483647 w 278"/>
              <a:gd name="T29" fmla="*/ 2147483647 h 42"/>
              <a:gd name="T30" fmla="*/ 2147483647 w 278"/>
              <a:gd name="T31" fmla="*/ 2147483647 h 42"/>
              <a:gd name="T32" fmla="*/ 2147483647 w 278"/>
              <a:gd name="T33" fmla="*/ 2147483647 h 42"/>
              <a:gd name="T34" fmla="*/ 2147483647 w 278"/>
              <a:gd name="T35" fmla="*/ 2147483647 h 42"/>
              <a:gd name="T36" fmla="*/ 2147483647 w 278"/>
              <a:gd name="T37" fmla="*/ 2147483647 h 42"/>
              <a:gd name="T38" fmla="*/ 2147483647 w 278"/>
              <a:gd name="T39" fmla="*/ 0 h 4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78"/>
              <a:gd name="T61" fmla="*/ 0 h 42"/>
              <a:gd name="T62" fmla="*/ 278 w 278"/>
              <a:gd name="T63" fmla="*/ 42 h 4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78" h="42">
                <a:moveTo>
                  <a:pt x="0" y="0"/>
                </a:moveTo>
                <a:lnTo>
                  <a:pt x="55" y="0"/>
                </a:lnTo>
                <a:cubicBezTo>
                  <a:pt x="55" y="1"/>
                  <a:pt x="55" y="2"/>
                  <a:pt x="55" y="3"/>
                </a:cubicBezTo>
                <a:cubicBezTo>
                  <a:pt x="55" y="18"/>
                  <a:pt x="58" y="30"/>
                  <a:pt x="65" y="42"/>
                </a:cubicBezTo>
                <a:lnTo>
                  <a:pt x="25" y="42"/>
                </a:lnTo>
                <a:cubicBezTo>
                  <a:pt x="11" y="41"/>
                  <a:pt x="0" y="30"/>
                  <a:pt x="0" y="16"/>
                </a:cubicBezTo>
                <a:lnTo>
                  <a:pt x="0" y="0"/>
                </a:lnTo>
                <a:close/>
                <a:moveTo>
                  <a:pt x="78" y="0"/>
                </a:moveTo>
                <a:lnTo>
                  <a:pt x="278" y="0"/>
                </a:lnTo>
                <a:lnTo>
                  <a:pt x="278" y="16"/>
                </a:lnTo>
                <a:cubicBezTo>
                  <a:pt x="278" y="30"/>
                  <a:pt x="266" y="41"/>
                  <a:pt x="252" y="42"/>
                </a:cubicBezTo>
                <a:lnTo>
                  <a:pt x="199" y="42"/>
                </a:lnTo>
                <a:lnTo>
                  <a:pt x="199" y="3"/>
                </a:lnTo>
                <a:lnTo>
                  <a:pt x="146" y="3"/>
                </a:lnTo>
                <a:lnTo>
                  <a:pt x="146" y="23"/>
                </a:lnTo>
                <a:lnTo>
                  <a:pt x="176" y="23"/>
                </a:lnTo>
                <a:lnTo>
                  <a:pt x="176" y="42"/>
                </a:lnTo>
                <a:lnTo>
                  <a:pt x="92" y="42"/>
                </a:lnTo>
                <a:cubicBezTo>
                  <a:pt x="83" y="31"/>
                  <a:pt x="78" y="18"/>
                  <a:pt x="78" y="2"/>
                </a:cubicBezTo>
                <a:cubicBezTo>
                  <a:pt x="78" y="1"/>
                  <a:pt x="78" y="1"/>
                  <a:pt x="78" y="0"/>
                </a:cubicBezTo>
                <a:close/>
              </a:path>
            </a:pathLst>
          </a:custGeom>
          <a:solidFill>
            <a:srgbClr val="1F3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13320" name="Freeform 8"/>
          <p:cNvSpPr>
            <a:spLocks noEditPoints="1"/>
          </p:cNvSpPr>
          <p:nvPr/>
        </p:nvSpPr>
        <p:spPr bwMode="auto">
          <a:xfrm>
            <a:off x="0" y="595"/>
            <a:ext cx="9144000" cy="1700213"/>
          </a:xfrm>
          <a:custGeom>
            <a:avLst/>
            <a:gdLst>
              <a:gd name="T0" fmla="*/ 0 w 278"/>
              <a:gd name="T1" fmla="*/ 2147483647 h 42"/>
              <a:gd name="T2" fmla="*/ 0 w 278"/>
              <a:gd name="T3" fmla="*/ 2147483647 h 42"/>
              <a:gd name="T4" fmla="*/ 2147483647 w 278"/>
              <a:gd name="T5" fmla="*/ 2147483647 h 42"/>
              <a:gd name="T6" fmla="*/ 2147483647 w 278"/>
              <a:gd name="T7" fmla="*/ 2147483647 h 42"/>
              <a:gd name="T8" fmla="*/ 0 w 278"/>
              <a:gd name="T9" fmla="*/ 2147483647 h 42"/>
              <a:gd name="T10" fmla="*/ 2147483647 w 278"/>
              <a:gd name="T11" fmla="*/ 2147483647 h 42"/>
              <a:gd name="T12" fmla="*/ 2147483647 w 278"/>
              <a:gd name="T13" fmla="*/ 2147483647 h 42"/>
              <a:gd name="T14" fmla="*/ 2147483647 w 278"/>
              <a:gd name="T15" fmla="*/ 2147483647 h 42"/>
              <a:gd name="T16" fmla="*/ 2147483647 w 278"/>
              <a:gd name="T17" fmla="*/ 2147483647 h 42"/>
              <a:gd name="T18" fmla="*/ 2147483647 w 278"/>
              <a:gd name="T19" fmla="*/ 2147483647 h 42"/>
              <a:gd name="T20" fmla="*/ 2147483647 w 278"/>
              <a:gd name="T21" fmla="*/ 2147483647 h 42"/>
              <a:gd name="T22" fmla="*/ 2147483647 w 278"/>
              <a:gd name="T23" fmla="*/ 2147483647 h 42"/>
              <a:gd name="T24" fmla="*/ 2147483647 w 278"/>
              <a:gd name="T25" fmla="*/ 0 h 42"/>
              <a:gd name="T26" fmla="*/ 2147483647 w 278"/>
              <a:gd name="T27" fmla="*/ 0 h 42"/>
              <a:gd name="T28" fmla="*/ 2147483647 w 278"/>
              <a:gd name="T29" fmla="*/ 2147483647 h 42"/>
              <a:gd name="T30" fmla="*/ 2147483647 w 278"/>
              <a:gd name="T31" fmla="*/ 2147483647 h 42"/>
              <a:gd name="T32" fmla="*/ 2147483647 w 278"/>
              <a:gd name="T33" fmla="*/ 2147483647 h 42"/>
              <a:gd name="T34" fmla="*/ 2147483647 w 278"/>
              <a:gd name="T35" fmla="*/ 2147483647 h 42"/>
              <a:gd name="T36" fmla="*/ 2147483647 w 278"/>
              <a:gd name="T37" fmla="*/ 2147483647 h 42"/>
              <a:gd name="T38" fmla="*/ 2147483647 w 278"/>
              <a:gd name="T39" fmla="*/ 2147483647 h 42"/>
              <a:gd name="T40" fmla="*/ 2147483647 w 278"/>
              <a:gd name="T41" fmla="*/ 0 h 42"/>
              <a:gd name="T42" fmla="*/ 2147483647 w 278"/>
              <a:gd name="T43" fmla="*/ 0 h 42"/>
              <a:gd name="T44" fmla="*/ 2147483647 w 278"/>
              <a:gd name="T45" fmla="*/ 2147483647 h 42"/>
              <a:gd name="T46" fmla="*/ 2147483647 w 278"/>
              <a:gd name="T47" fmla="*/ 2147483647 h 42"/>
              <a:gd name="T48" fmla="*/ 2147483647 w 278"/>
              <a:gd name="T49" fmla="*/ 0 h 42"/>
              <a:gd name="T50" fmla="*/ 2147483647 w 278"/>
              <a:gd name="T51" fmla="*/ 0 h 42"/>
              <a:gd name="T52" fmla="*/ 2147483647 w 278"/>
              <a:gd name="T53" fmla="*/ 2147483647 h 42"/>
              <a:gd name="T54" fmla="*/ 2147483647 w 278"/>
              <a:gd name="T55" fmla="*/ 2147483647 h 42"/>
              <a:gd name="T56" fmla="*/ 2147483647 w 278"/>
              <a:gd name="T57" fmla="*/ 2147483647 h 42"/>
              <a:gd name="T58" fmla="*/ 2147483647 w 278"/>
              <a:gd name="T59" fmla="*/ 2147483647 h 42"/>
              <a:gd name="T60" fmla="*/ 2147483647 w 278"/>
              <a:gd name="T61" fmla="*/ 2147483647 h 42"/>
              <a:gd name="T62" fmla="*/ 2147483647 w 278"/>
              <a:gd name="T63" fmla="*/ 0 h 4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78"/>
              <a:gd name="T97" fmla="*/ 0 h 42"/>
              <a:gd name="T98" fmla="*/ 278 w 278"/>
              <a:gd name="T99" fmla="*/ 42 h 4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78" h="42">
                <a:moveTo>
                  <a:pt x="0" y="42"/>
                </a:moveTo>
                <a:lnTo>
                  <a:pt x="0" y="26"/>
                </a:lnTo>
                <a:cubicBezTo>
                  <a:pt x="0" y="18"/>
                  <a:pt x="4" y="10"/>
                  <a:pt x="10" y="6"/>
                </a:cubicBezTo>
                <a:lnTo>
                  <a:pt x="10" y="42"/>
                </a:lnTo>
                <a:lnTo>
                  <a:pt x="0" y="42"/>
                </a:lnTo>
                <a:close/>
                <a:moveTo>
                  <a:pt x="278" y="42"/>
                </a:moveTo>
                <a:lnTo>
                  <a:pt x="269" y="42"/>
                </a:lnTo>
                <a:lnTo>
                  <a:pt x="269" y="41"/>
                </a:lnTo>
                <a:lnTo>
                  <a:pt x="216" y="41"/>
                </a:lnTo>
                <a:lnTo>
                  <a:pt x="216" y="42"/>
                </a:lnTo>
                <a:lnTo>
                  <a:pt x="149" y="42"/>
                </a:lnTo>
                <a:cubicBezTo>
                  <a:pt x="149" y="41"/>
                  <a:pt x="149" y="40"/>
                  <a:pt x="149" y="40"/>
                </a:cubicBezTo>
                <a:cubicBezTo>
                  <a:pt x="149" y="25"/>
                  <a:pt x="154" y="11"/>
                  <a:pt x="163" y="0"/>
                </a:cubicBezTo>
                <a:lnTo>
                  <a:pt x="251" y="0"/>
                </a:lnTo>
                <a:cubicBezTo>
                  <a:pt x="266" y="0"/>
                  <a:pt x="278" y="12"/>
                  <a:pt x="278" y="26"/>
                </a:cubicBezTo>
                <a:lnTo>
                  <a:pt x="278" y="42"/>
                </a:lnTo>
                <a:close/>
                <a:moveTo>
                  <a:pt x="125" y="42"/>
                </a:moveTo>
                <a:lnTo>
                  <a:pt x="75" y="42"/>
                </a:lnTo>
                <a:cubicBezTo>
                  <a:pt x="84" y="38"/>
                  <a:pt x="90" y="33"/>
                  <a:pt x="95" y="27"/>
                </a:cubicBezTo>
                <a:cubicBezTo>
                  <a:pt x="99" y="20"/>
                  <a:pt x="102" y="12"/>
                  <a:pt x="102" y="3"/>
                </a:cubicBezTo>
                <a:cubicBezTo>
                  <a:pt x="102" y="2"/>
                  <a:pt x="102" y="1"/>
                  <a:pt x="101" y="0"/>
                </a:cubicBezTo>
                <a:lnTo>
                  <a:pt x="136" y="0"/>
                </a:lnTo>
                <a:cubicBezTo>
                  <a:pt x="129" y="12"/>
                  <a:pt x="125" y="26"/>
                  <a:pt x="125" y="41"/>
                </a:cubicBezTo>
                <a:lnTo>
                  <a:pt x="125" y="42"/>
                </a:lnTo>
                <a:close/>
                <a:moveTo>
                  <a:pt x="33" y="0"/>
                </a:moveTo>
                <a:lnTo>
                  <a:pt x="78" y="0"/>
                </a:lnTo>
                <a:cubicBezTo>
                  <a:pt x="78" y="1"/>
                  <a:pt x="78" y="2"/>
                  <a:pt x="78" y="3"/>
                </a:cubicBezTo>
                <a:cubicBezTo>
                  <a:pt x="78" y="8"/>
                  <a:pt x="77" y="12"/>
                  <a:pt x="75" y="16"/>
                </a:cubicBezTo>
                <a:cubicBezTo>
                  <a:pt x="72" y="20"/>
                  <a:pt x="69" y="23"/>
                  <a:pt x="65" y="25"/>
                </a:cubicBezTo>
                <a:cubicBezTo>
                  <a:pt x="60" y="27"/>
                  <a:pt x="53" y="28"/>
                  <a:pt x="41" y="28"/>
                </a:cubicBezTo>
                <a:lnTo>
                  <a:pt x="33" y="28"/>
                </a:lnTo>
                <a:lnTo>
                  <a:pt x="33" y="0"/>
                </a:lnTo>
                <a:close/>
              </a:path>
            </a:pathLst>
          </a:custGeom>
          <a:solidFill>
            <a:srgbClr val="1F3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13321" name="Freeform 9"/>
          <p:cNvSpPr>
            <a:spLocks noEditPoints="1"/>
          </p:cNvSpPr>
          <p:nvPr/>
        </p:nvSpPr>
        <p:spPr bwMode="auto">
          <a:xfrm>
            <a:off x="0" y="1690688"/>
            <a:ext cx="9144000" cy="3498850"/>
          </a:xfrm>
          <a:custGeom>
            <a:avLst/>
            <a:gdLst>
              <a:gd name="T0" fmla="*/ 0 w 278"/>
              <a:gd name="T1" fmla="*/ 2147483647 h 86"/>
              <a:gd name="T2" fmla="*/ 0 w 278"/>
              <a:gd name="T3" fmla="*/ 0 h 86"/>
              <a:gd name="T4" fmla="*/ 2147483647 w 278"/>
              <a:gd name="T5" fmla="*/ 0 h 86"/>
              <a:gd name="T6" fmla="*/ 2147483647 w 278"/>
              <a:gd name="T7" fmla="*/ 2147483647 h 86"/>
              <a:gd name="T8" fmla="*/ 2147483647 w 278"/>
              <a:gd name="T9" fmla="*/ 2147483647 h 86"/>
              <a:gd name="T10" fmla="*/ 2147483647 w 278"/>
              <a:gd name="T11" fmla="*/ 2147483647 h 86"/>
              <a:gd name="T12" fmla="*/ 2147483647 w 278"/>
              <a:gd name="T13" fmla="*/ 2147483647 h 86"/>
              <a:gd name="T14" fmla="*/ 2147483647 w 278"/>
              <a:gd name="T15" fmla="*/ 2147483647 h 86"/>
              <a:gd name="T16" fmla="*/ 2147483647 w 278"/>
              <a:gd name="T17" fmla="*/ 2147483647 h 86"/>
              <a:gd name="T18" fmla="*/ 2147483647 w 278"/>
              <a:gd name="T19" fmla="*/ 2147483647 h 86"/>
              <a:gd name="T20" fmla="*/ 2147483647 w 278"/>
              <a:gd name="T21" fmla="*/ 2147483647 h 86"/>
              <a:gd name="T22" fmla="*/ 0 w 278"/>
              <a:gd name="T23" fmla="*/ 2147483647 h 86"/>
              <a:gd name="T24" fmla="*/ 2147483647 w 278"/>
              <a:gd name="T25" fmla="*/ 0 h 86"/>
              <a:gd name="T26" fmla="*/ 2147483647 w 278"/>
              <a:gd name="T27" fmla="*/ 0 h 86"/>
              <a:gd name="T28" fmla="*/ 2147483647 w 278"/>
              <a:gd name="T29" fmla="*/ 2147483647 h 86"/>
              <a:gd name="T30" fmla="*/ 2147483647 w 278"/>
              <a:gd name="T31" fmla="*/ 2147483647 h 86"/>
              <a:gd name="T32" fmla="*/ 2147483647 w 278"/>
              <a:gd name="T33" fmla="*/ 2147483647 h 86"/>
              <a:gd name="T34" fmla="*/ 2147483647 w 278"/>
              <a:gd name="T35" fmla="*/ 0 h 86"/>
              <a:gd name="T36" fmla="*/ 2147483647 w 278"/>
              <a:gd name="T37" fmla="*/ 0 h 86"/>
              <a:gd name="T38" fmla="*/ 2147483647 w 278"/>
              <a:gd name="T39" fmla="*/ 0 h 86"/>
              <a:gd name="T40" fmla="*/ 2147483647 w 278"/>
              <a:gd name="T41" fmla="*/ 2147483647 h 86"/>
              <a:gd name="T42" fmla="*/ 2147483647 w 278"/>
              <a:gd name="T43" fmla="*/ 2147483647 h 86"/>
              <a:gd name="T44" fmla="*/ 2147483647 w 278"/>
              <a:gd name="T45" fmla="*/ 2147483647 h 86"/>
              <a:gd name="T46" fmla="*/ 2147483647 w 278"/>
              <a:gd name="T47" fmla="*/ 2147483647 h 86"/>
              <a:gd name="T48" fmla="*/ 2147483647 w 278"/>
              <a:gd name="T49" fmla="*/ 2147483647 h 86"/>
              <a:gd name="T50" fmla="*/ 2147483647 w 278"/>
              <a:gd name="T51" fmla="*/ 2147483647 h 86"/>
              <a:gd name="T52" fmla="*/ 2147483647 w 278"/>
              <a:gd name="T53" fmla="*/ 2147483647 h 86"/>
              <a:gd name="T54" fmla="*/ 2147483647 w 278"/>
              <a:gd name="T55" fmla="*/ 2147483647 h 86"/>
              <a:gd name="T56" fmla="*/ 2147483647 w 278"/>
              <a:gd name="T57" fmla="*/ 2147483647 h 86"/>
              <a:gd name="T58" fmla="*/ 2147483647 w 278"/>
              <a:gd name="T59" fmla="*/ 2147483647 h 86"/>
              <a:gd name="T60" fmla="*/ 2147483647 w 278"/>
              <a:gd name="T61" fmla="*/ 2147483647 h 86"/>
              <a:gd name="T62" fmla="*/ 2147483647 w 278"/>
              <a:gd name="T63" fmla="*/ 0 h 86"/>
              <a:gd name="T64" fmla="*/ 2147483647 w 278"/>
              <a:gd name="T65" fmla="*/ 0 h 86"/>
              <a:gd name="T66" fmla="*/ 2147483647 w 278"/>
              <a:gd name="T67" fmla="*/ 0 h 86"/>
              <a:gd name="T68" fmla="*/ 2147483647 w 278"/>
              <a:gd name="T69" fmla="*/ 2147483647 h 86"/>
              <a:gd name="T70" fmla="*/ 2147483647 w 278"/>
              <a:gd name="T71" fmla="*/ 2147483647 h 86"/>
              <a:gd name="T72" fmla="*/ 2147483647 w 278"/>
              <a:gd name="T73" fmla="*/ 2147483647 h 86"/>
              <a:gd name="T74" fmla="*/ 2147483647 w 278"/>
              <a:gd name="T75" fmla="*/ 2147483647 h 86"/>
              <a:gd name="T76" fmla="*/ 2147483647 w 278"/>
              <a:gd name="T77" fmla="*/ 2147483647 h 86"/>
              <a:gd name="T78" fmla="*/ 2147483647 w 278"/>
              <a:gd name="T79" fmla="*/ 2147483647 h 86"/>
              <a:gd name="T80" fmla="*/ 2147483647 w 278"/>
              <a:gd name="T81" fmla="*/ 2147483647 h 86"/>
              <a:gd name="T82" fmla="*/ 2147483647 w 278"/>
              <a:gd name="T83" fmla="*/ 2147483647 h 86"/>
              <a:gd name="T84" fmla="*/ 2147483647 w 278"/>
              <a:gd name="T85" fmla="*/ 2147483647 h 86"/>
              <a:gd name="T86" fmla="*/ 2147483647 w 278"/>
              <a:gd name="T87" fmla="*/ 2147483647 h 86"/>
              <a:gd name="T88" fmla="*/ 2147483647 w 278"/>
              <a:gd name="T89" fmla="*/ 2147483647 h 86"/>
              <a:gd name="T90" fmla="*/ 2147483647 w 278"/>
              <a:gd name="T91" fmla="*/ 2147483647 h 86"/>
              <a:gd name="T92" fmla="*/ 2147483647 w 278"/>
              <a:gd name="T93" fmla="*/ 2147483647 h 86"/>
              <a:gd name="T94" fmla="*/ 2147483647 w 278"/>
              <a:gd name="T95" fmla="*/ 2147483647 h 86"/>
              <a:gd name="T96" fmla="*/ 2147483647 w 278"/>
              <a:gd name="T97" fmla="*/ 2147483647 h 86"/>
              <a:gd name="T98" fmla="*/ 2147483647 w 278"/>
              <a:gd name="T99" fmla="*/ 0 h 8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78"/>
              <a:gd name="T151" fmla="*/ 0 h 86"/>
              <a:gd name="T152" fmla="*/ 278 w 278"/>
              <a:gd name="T153" fmla="*/ 86 h 8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78" h="86">
                <a:moveTo>
                  <a:pt x="0" y="86"/>
                </a:moveTo>
                <a:lnTo>
                  <a:pt x="0" y="0"/>
                </a:lnTo>
                <a:lnTo>
                  <a:pt x="10" y="0"/>
                </a:lnTo>
                <a:lnTo>
                  <a:pt x="10" y="74"/>
                </a:lnTo>
                <a:lnTo>
                  <a:pt x="33" y="74"/>
                </a:lnTo>
                <a:lnTo>
                  <a:pt x="33" y="6"/>
                </a:lnTo>
                <a:lnTo>
                  <a:pt x="38" y="6"/>
                </a:lnTo>
                <a:cubicBezTo>
                  <a:pt x="46" y="6"/>
                  <a:pt x="51" y="7"/>
                  <a:pt x="54" y="9"/>
                </a:cubicBezTo>
                <a:cubicBezTo>
                  <a:pt x="57" y="10"/>
                  <a:pt x="61" y="13"/>
                  <a:pt x="65" y="17"/>
                </a:cubicBezTo>
                <a:cubicBezTo>
                  <a:pt x="68" y="21"/>
                  <a:pt x="73" y="26"/>
                  <a:pt x="77" y="32"/>
                </a:cubicBezTo>
                <a:cubicBezTo>
                  <a:pt x="63" y="46"/>
                  <a:pt x="56" y="64"/>
                  <a:pt x="55" y="86"/>
                </a:cubicBezTo>
                <a:lnTo>
                  <a:pt x="0" y="86"/>
                </a:lnTo>
                <a:close/>
                <a:moveTo>
                  <a:pt x="75" y="0"/>
                </a:moveTo>
                <a:lnTo>
                  <a:pt x="125" y="0"/>
                </a:lnTo>
                <a:cubicBezTo>
                  <a:pt x="125" y="2"/>
                  <a:pt x="125" y="5"/>
                  <a:pt x="126" y="7"/>
                </a:cubicBezTo>
                <a:cubicBezTo>
                  <a:pt x="114" y="9"/>
                  <a:pt x="103" y="13"/>
                  <a:pt x="94" y="18"/>
                </a:cubicBezTo>
                <a:cubicBezTo>
                  <a:pt x="92" y="16"/>
                  <a:pt x="91" y="15"/>
                  <a:pt x="90" y="13"/>
                </a:cubicBezTo>
                <a:cubicBezTo>
                  <a:pt x="85" y="7"/>
                  <a:pt x="80" y="3"/>
                  <a:pt x="75" y="0"/>
                </a:cubicBezTo>
                <a:close/>
                <a:moveTo>
                  <a:pt x="149" y="0"/>
                </a:moveTo>
                <a:lnTo>
                  <a:pt x="216" y="0"/>
                </a:lnTo>
                <a:lnTo>
                  <a:pt x="216" y="19"/>
                </a:lnTo>
                <a:lnTo>
                  <a:pt x="247" y="19"/>
                </a:lnTo>
                <a:lnTo>
                  <a:pt x="247" y="52"/>
                </a:lnTo>
                <a:lnTo>
                  <a:pt x="244" y="52"/>
                </a:lnTo>
                <a:cubicBezTo>
                  <a:pt x="232" y="57"/>
                  <a:pt x="221" y="59"/>
                  <a:pt x="212" y="59"/>
                </a:cubicBezTo>
                <a:cubicBezTo>
                  <a:pt x="193" y="59"/>
                  <a:pt x="178" y="53"/>
                  <a:pt x="166" y="42"/>
                </a:cubicBezTo>
                <a:cubicBezTo>
                  <a:pt x="162" y="37"/>
                  <a:pt x="158" y="33"/>
                  <a:pt x="156" y="28"/>
                </a:cubicBezTo>
                <a:cubicBezTo>
                  <a:pt x="169" y="30"/>
                  <a:pt x="182" y="35"/>
                  <a:pt x="196" y="43"/>
                </a:cubicBezTo>
                <a:lnTo>
                  <a:pt x="196" y="20"/>
                </a:lnTo>
                <a:cubicBezTo>
                  <a:pt x="184" y="15"/>
                  <a:pt x="173" y="11"/>
                  <a:pt x="165" y="9"/>
                </a:cubicBezTo>
                <a:cubicBezTo>
                  <a:pt x="160" y="8"/>
                  <a:pt x="155" y="7"/>
                  <a:pt x="149" y="7"/>
                </a:cubicBezTo>
                <a:cubicBezTo>
                  <a:pt x="149" y="4"/>
                  <a:pt x="149" y="2"/>
                  <a:pt x="149" y="0"/>
                </a:cubicBezTo>
                <a:close/>
                <a:moveTo>
                  <a:pt x="269" y="0"/>
                </a:moveTo>
                <a:lnTo>
                  <a:pt x="278" y="0"/>
                </a:lnTo>
                <a:lnTo>
                  <a:pt x="278" y="86"/>
                </a:lnTo>
                <a:lnTo>
                  <a:pt x="78" y="86"/>
                </a:lnTo>
                <a:cubicBezTo>
                  <a:pt x="79" y="73"/>
                  <a:pt x="82" y="61"/>
                  <a:pt x="89" y="52"/>
                </a:cubicBezTo>
                <a:lnTo>
                  <a:pt x="92" y="56"/>
                </a:lnTo>
                <a:lnTo>
                  <a:pt x="96" y="62"/>
                </a:lnTo>
                <a:cubicBezTo>
                  <a:pt x="97" y="63"/>
                  <a:pt x="98" y="64"/>
                  <a:pt x="98" y="64"/>
                </a:cubicBezTo>
                <a:lnTo>
                  <a:pt x="105" y="74"/>
                </a:lnTo>
                <a:lnTo>
                  <a:pt x="132" y="74"/>
                </a:lnTo>
                <a:lnTo>
                  <a:pt x="123" y="63"/>
                </a:lnTo>
                <a:cubicBezTo>
                  <a:pt x="120" y="59"/>
                  <a:pt x="116" y="52"/>
                  <a:pt x="110" y="43"/>
                </a:cubicBezTo>
                <a:cubicBezTo>
                  <a:pt x="109" y="41"/>
                  <a:pt x="107" y="38"/>
                  <a:pt x="106" y="36"/>
                </a:cubicBezTo>
                <a:cubicBezTo>
                  <a:pt x="113" y="31"/>
                  <a:pt x="121" y="28"/>
                  <a:pt x="130" y="27"/>
                </a:cubicBezTo>
                <a:cubicBezTo>
                  <a:pt x="134" y="38"/>
                  <a:pt x="140" y="47"/>
                  <a:pt x="149" y="55"/>
                </a:cubicBezTo>
                <a:cubicBezTo>
                  <a:pt x="164" y="71"/>
                  <a:pt x="185" y="78"/>
                  <a:pt x="211" y="78"/>
                </a:cubicBezTo>
                <a:cubicBezTo>
                  <a:pt x="231" y="78"/>
                  <a:pt x="250" y="74"/>
                  <a:pt x="269" y="66"/>
                </a:cubicBezTo>
                <a:lnTo>
                  <a:pt x="269" y="0"/>
                </a:lnTo>
                <a:close/>
              </a:path>
            </a:pathLst>
          </a:custGeom>
          <a:solidFill>
            <a:srgbClr val="0028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1200" dirty="0">
              <a:latin typeface="Georgia" panose="02040502050405020303" pitchFamily="18" charset="0"/>
            </a:endParaRPr>
          </a:p>
        </p:txBody>
      </p:sp>
      <p:sp>
        <p:nvSpPr>
          <p:cNvPr id="13322" name="Text Box 13"/>
          <p:cNvSpPr txBox="1">
            <a:spLocks noChangeArrowheads="1"/>
          </p:cNvSpPr>
          <p:nvPr/>
        </p:nvSpPr>
        <p:spPr bwMode="auto">
          <a:xfrm>
            <a:off x="3965788" y="5300663"/>
            <a:ext cx="503375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400" dirty="0">
                <a:solidFill>
                  <a:schemeClr val="bg1"/>
                </a:solidFill>
                <a:latin typeface="Georgia" panose="02040502050405020303" pitchFamily="18" charset="0"/>
              </a:rPr>
              <a:t> 52, bld. </a:t>
            </a:r>
            <a:r>
              <a:rPr lang="en-US" sz="1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2, </a:t>
            </a:r>
            <a:r>
              <a:rPr lang="en-US" sz="1400" dirty="0" err="1">
                <a:solidFill>
                  <a:schemeClr val="bg1"/>
                </a:solidFill>
                <a:latin typeface="Georgia" panose="02040502050405020303" pitchFamily="18" charset="0"/>
              </a:rPr>
              <a:t>Kosmodamianskaya</a:t>
            </a:r>
            <a:r>
              <a:rPr lang="en-US" sz="1400" dirty="0">
                <a:solidFill>
                  <a:schemeClr val="bg1"/>
                </a:solidFill>
                <a:latin typeface="Georgia" panose="02040502050405020303" pitchFamily="18" charset="0"/>
              </a:rPr>
              <a:t> nab., Moscow, 115054, </a:t>
            </a:r>
            <a:r>
              <a:rPr lang="en-US" sz="1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Russia</a:t>
            </a:r>
          </a:p>
          <a:p>
            <a:pPr algn="r" eaLnBrk="1" hangingPunct="1"/>
            <a:r>
              <a:rPr lang="en-US" sz="1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Tel.:</a:t>
            </a:r>
            <a:r>
              <a:rPr lang="ru-RU" sz="1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+7 (495) 730-77-47, 644-38-28</a:t>
            </a:r>
            <a:endParaRPr lang="en-US" sz="1400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r" eaLnBrk="1" hangingPunct="1"/>
            <a:r>
              <a:rPr lang="en-US" sz="1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Fax</a:t>
            </a:r>
            <a:r>
              <a:rPr lang="ru-RU" sz="1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: </a:t>
            </a:r>
            <a:r>
              <a:rPr lang="ru-RU" sz="1400" dirty="0">
                <a:solidFill>
                  <a:schemeClr val="bg1"/>
                </a:solidFill>
                <a:latin typeface="Georgia" panose="02040502050405020303" pitchFamily="18" charset="0"/>
              </a:rPr>
              <a:t>+7 (495) </a:t>
            </a:r>
            <a:r>
              <a:rPr lang="ru-RU" sz="1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644-38-27</a:t>
            </a:r>
            <a:endParaRPr lang="en-US" sz="1400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r" eaLnBrk="1" hangingPunct="1"/>
            <a:r>
              <a:rPr lang="en-US" sz="1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E-mail: inbox@rggcap.ru</a:t>
            </a:r>
          </a:p>
          <a:p>
            <a:pPr algn="r" eaLnBrk="1" hangingPunct="1"/>
            <a:r>
              <a:rPr lang="en-US" sz="1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Web-site</a:t>
            </a:r>
            <a:r>
              <a:rPr lang="ru-RU" sz="1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: </a:t>
            </a:r>
            <a:r>
              <a:rPr lang="en-US" sz="1400" dirty="0">
                <a:solidFill>
                  <a:schemeClr val="bg1"/>
                </a:solidFill>
                <a:latin typeface="Georgia" panose="02040502050405020303" pitchFamily="18" charset="0"/>
              </a:rPr>
              <a:t>http://rggcap.ru/</a:t>
            </a:r>
            <a:r>
              <a:rPr lang="ru-RU" sz="14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</a:p>
        </p:txBody>
      </p:sp>
      <p:grpSp>
        <p:nvGrpSpPr>
          <p:cNvPr id="13323" name="Group 24"/>
          <p:cNvGrpSpPr>
            <a:grpSpLocks/>
          </p:cNvGrpSpPr>
          <p:nvPr/>
        </p:nvGrpSpPr>
        <p:grpSpPr bwMode="auto">
          <a:xfrm>
            <a:off x="5867400" y="1177925"/>
            <a:ext cx="3097213" cy="450850"/>
            <a:chOff x="70" y="4019"/>
            <a:chExt cx="1174" cy="171"/>
          </a:xfrm>
        </p:grpSpPr>
        <p:sp>
          <p:nvSpPr>
            <p:cNvPr id="13324" name="Freeform 28"/>
            <p:cNvSpPr>
              <a:spLocks/>
            </p:cNvSpPr>
            <p:nvPr/>
          </p:nvSpPr>
          <p:spPr bwMode="auto">
            <a:xfrm>
              <a:off x="70" y="4024"/>
              <a:ext cx="78" cy="166"/>
            </a:xfrm>
            <a:custGeom>
              <a:avLst/>
              <a:gdLst>
                <a:gd name="T0" fmla="*/ 1277 w 43"/>
                <a:gd name="T1" fmla="*/ 3358 h 91"/>
                <a:gd name="T2" fmla="*/ 530 w 43"/>
                <a:gd name="T3" fmla="*/ 3358 h 91"/>
                <a:gd name="T4" fmla="*/ 0 w 43"/>
                <a:gd name="T5" fmla="*/ 2822 h 91"/>
                <a:gd name="T6" fmla="*/ 0 w 43"/>
                <a:gd name="T7" fmla="*/ 399 h 91"/>
                <a:gd name="T8" fmla="*/ 214 w 43"/>
                <a:gd name="T9" fmla="*/ 0 h 91"/>
                <a:gd name="T10" fmla="*/ 214 w 43"/>
                <a:gd name="T11" fmla="*/ 2282 h 91"/>
                <a:gd name="T12" fmla="*/ 651 w 43"/>
                <a:gd name="T13" fmla="*/ 2282 h 91"/>
                <a:gd name="T14" fmla="*/ 651 w 43"/>
                <a:gd name="T15" fmla="*/ 885 h 91"/>
                <a:gd name="T16" fmla="*/ 787 w 43"/>
                <a:gd name="T17" fmla="*/ 885 h 91"/>
                <a:gd name="T18" fmla="*/ 1063 w 43"/>
                <a:gd name="T19" fmla="*/ 929 h 91"/>
                <a:gd name="T20" fmla="*/ 1277 w 43"/>
                <a:gd name="T21" fmla="*/ 1105 h 91"/>
                <a:gd name="T22" fmla="*/ 1527 w 43"/>
                <a:gd name="T23" fmla="*/ 1397 h 91"/>
                <a:gd name="T24" fmla="*/ 1105 w 43"/>
                <a:gd name="T25" fmla="*/ 2579 h 91"/>
                <a:gd name="T26" fmla="*/ 1277 w 43"/>
                <a:gd name="T27" fmla="*/ 3358 h 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3"/>
                <a:gd name="T43" fmla="*/ 0 h 91"/>
                <a:gd name="T44" fmla="*/ 43 w 43"/>
                <a:gd name="T45" fmla="*/ 91 h 9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3" h="91">
                  <a:moveTo>
                    <a:pt x="36" y="91"/>
                  </a:moveTo>
                  <a:lnTo>
                    <a:pt x="15" y="91"/>
                  </a:lnTo>
                  <a:cubicBezTo>
                    <a:pt x="7" y="91"/>
                    <a:pt x="0" y="85"/>
                    <a:pt x="0" y="77"/>
                  </a:cubicBezTo>
                  <a:lnTo>
                    <a:pt x="0" y="11"/>
                  </a:lnTo>
                  <a:cubicBezTo>
                    <a:pt x="0" y="7"/>
                    <a:pt x="2" y="3"/>
                    <a:pt x="6" y="0"/>
                  </a:cubicBezTo>
                  <a:lnTo>
                    <a:pt x="6" y="62"/>
                  </a:lnTo>
                  <a:lnTo>
                    <a:pt x="18" y="62"/>
                  </a:lnTo>
                  <a:lnTo>
                    <a:pt x="18" y="24"/>
                  </a:lnTo>
                  <a:lnTo>
                    <a:pt x="22" y="24"/>
                  </a:lnTo>
                  <a:cubicBezTo>
                    <a:pt x="26" y="24"/>
                    <a:pt x="29" y="24"/>
                    <a:pt x="30" y="25"/>
                  </a:cubicBezTo>
                  <a:cubicBezTo>
                    <a:pt x="32" y="26"/>
                    <a:pt x="34" y="28"/>
                    <a:pt x="36" y="30"/>
                  </a:cubicBezTo>
                  <a:cubicBezTo>
                    <a:pt x="38" y="32"/>
                    <a:pt x="41" y="35"/>
                    <a:pt x="43" y="38"/>
                  </a:cubicBezTo>
                  <a:cubicBezTo>
                    <a:pt x="35" y="47"/>
                    <a:pt x="31" y="57"/>
                    <a:pt x="31" y="70"/>
                  </a:cubicBezTo>
                  <a:cubicBezTo>
                    <a:pt x="31" y="77"/>
                    <a:pt x="33" y="85"/>
                    <a:pt x="36" y="9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dirty="0">
                <a:latin typeface="Georgia" panose="02040502050405020303" pitchFamily="18" charset="0"/>
              </a:endParaRPr>
            </a:p>
          </p:txBody>
        </p:sp>
        <p:sp>
          <p:nvSpPr>
            <p:cNvPr id="13325" name="Freeform 29"/>
            <p:cNvSpPr>
              <a:spLocks/>
            </p:cNvSpPr>
            <p:nvPr/>
          </p:nvSpPr>
          <p:spPr bwMode="auto">
            <a:xfrm>
              <a:off x="150" y="4019"/>
              <a:ext cx="203" cy="171"/>
            </a:xfrm>
            <a:custGeom>
              <a:avLst/>
              <a:gdLst>
                <a:gd name="T0" fmla="*/ 1084 w 111"/>
                <a:gd name="T1" fmla="*/ 1381 h 94"/>
                <a:gd name="T2" fmla="*/ 1456 w 111"/>
                <a:gd name="T3" fmla="*/ 1948 h 94"/>
                <a:gd name="T4" fmla="*/ 2765 w 111"/>
                <a:gd name="T5" fmla="*/ 2432 h 94"/>
                <a:gd name="T6" fmla="*/ 3970 w 111"/>
                <a:gd name="T7" fmla="*/ 2168 h 94"/>
                <a:gd name="T8" fmla="*/ 3970 w 111"/>
                <a:gd name="T9" fmla="*/ 831 h 94"/>
                <a:gd name="T10" fmla="*/ 2886 w 111"/>
                <a:gd name="T11" fmla="*/ 831 h 94"/>
                <a:gd name="T12" fmla="*/ 2886 w 111"/>
                <a:gd name="T13" fmla="*/ 1241 h 94"/>
                <a:gd name="T14" fmla="*/ 3482 w 111"/>
                <a:gd name="T15" fmla="*/ 1241 h 94"/>
                <a:gd name="T16" fmla="*/ 3482 w 111"/>
                <a:gd name="T17" fmla="*/ 1896 h 94"/>
                <a:gd name="T18" fmla="*/ 3431 w 111"/>
                <a:gd name="T19" fmla="*/ 1912 h 94"/>
                <a:gd name="T20" fmla="*/ 2765 w 111"/>
                <a:gd name="T21" fmla="*/ 2036 h 94"/>
                <a:gd name="T22" fmla="*/ 1847 w 111"/>
                <a:gd name="T23" fmla="*/ 1712 h 94"/>
                <a:gd name="T24" fmla="*/ 1609 w 111"/>
                <a:gd name="T25" fmla="*/ 1413 h 94"/>
                <a:gd name="T26" fmla="*/ 2441 w 111"/>
                <a:gd name="T27" fmla="*/ 1712 h 94"/>
                <a:gd name="T28" fmla="*/ 2441 w 111"/>
                <a:gd name="T29" fmla="*/ 1241 h 94"/>
                <a:gd name="T30" fmla="*/ 1800 w 111"/>
                <a:gd name="T31" fmla="*/ 1015 h 94"/>
                <a:gd name="T32" fmla="*/ 1456 w 111"/>
                <a:gd name="T33" fmla="*/ 977 h 94"/>
                <a:gd name="T34" fmla="*/ 1456 w 111"/>
                <a:gd name="T35" fmla="*/ 800 h 94"/>
                <a:gd name="T36" fmla="*/ 1756 w 111"/>
                <a:gd name="T37" fmla="*/ 0 h 94"/>
                <a:gd name="T38" fmla="*/ 3603 w 111"/>
                <a:gd name="T39" fmla="*/ 0 h 94"/>
                <a:gd name="T40" fmla="*/ 4148 w 111"/>
                <a:gd name="T41" fmla="*/ 493 h 94"/>
                <a:gd name="T42" fmla="*/ 4148 w 111"/>
                <a:gd name="T43" fmla="*/ 2912 h 94"/>
                <a:gd name="T44" fmla="*/ 3603 w 111"/>
                <a:gd name="T45" fmla="*/ 3409 h 94"/>
                <a:gd name="T46" fmla="*/ 2515 w 111"/>
                <a:gd name="T47" fmla="*/ 3409 h 94"/>
                <a:gd name="T48" fmla="*/ 2515 w 111"/>
                <a:gd name="T49" fmla="*/ 2607 h 94"/>
                <a:gd name="T50" fmla="*/ 1388 w 111"/>
                <a:gd name="T51" fmla="*/ 2607 h 94"/>
                <a:gd name="T52" fmla="*/ 1388 w 111"/>
                <a:gd name="T53" fmla="*/ 3045 h 94"/>
                <a:gd name="T54" fmla="*/ 2023 w 111"/>
                <a:gd name="T55" fmla="*/ 3045 h 94"/>
                <a:gd name="T56" fmla="*/ 2023 w 111"/>
                <a:gd name="T57" fmla="*/ 3409 h 94"/>
                <a:gd name="T58" fmla="*/ 302 w 111"/>
                <a:gd name="T59" fmla="*/ 3409 h 94"/>
                <a:gd name="T60" fmla="*/ 0 w 111"/>
                <a:gd name="T61" fmla="*/ 2607 h 94"/>
                <a:gd name="T62" fmla="*/ 227 w 111"/>
                <a:gd name="T63" fmla="*/ 1896 h 94"/>
                <a:gd name="T64" fmla="*/ 302 w 111"/>
                <a:gd name="T65" fmla="*/ 1948 h 94"/>
                <a:gd name="T66" fmla="*/ 368 w 111"/>
                <a:gd name="T67" fmla="*/ 2114 h 94"/>
                <a:gd name="T68" fmla="*/ 415 w 111"/>
                <a:gd name="T69" fmla="*/ 2138 h 94"/>
                <a:gd name="T70" fmla="*/ 552 w 111"/>
                <a:gd name="T71" fmla="*/ 2352 h 94"/>
                <a:gd name="T72" fmla="*/ 1084 w 111"/>
                <a:gd name="T73" fmla="*/ 2352 h 94"/>
                <a:gd name="T74" fmla="*/ 944 w 111"/>
                <a:gd name="T75" fmla="*/ 2114 h 94"/>
                <a:gd name="T76" fmla="*/ 635 w 111"/>
                <a:gd name="T77" fmla="*/ 1712 h 94"/>
                <a:gd name="T78" fmla="*/ 552 w 111"/>
                <a:gd name="T79" fmla="*/ 1552 h 94"/>
                <a:gd name="T80" fmla="*/ 1084 w 111"/>
                <a:gd name="T81" fmla="*/ 1381 h 9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1"/>
                <a:gd name="T124" fmla="*/ 0 h 94"/>
                <a:gd name="T125" fmla="*/ 111 w 111"/>
                <a:gd name="T126" fmla="*/ 94 h 9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1" h="94">
                  <a:moveTo>
                    <a:pt x="29" y="38"/>
                  </a:moveTo>
                  <a:cubicBezTo>
                    <a:pt x="31" y="44"/>
                    <a:pt x="34" y="50"/>
                    <a:pt x="39" y="54"/>
                  </a:cubicBezTo>
                  <a:cubicBezTo>
                    <a:pt x="48" y="63"/>
                    <a:pt x="59" y="67"/>
                    <a:pt x="74" y="67"/>
                  </a:cubicBezTo>
                  <a:cubicBezTo>
                    <a:pt x="85" y="67"/>
                    <a:pt x="95" y="65"/>
                    <a:pt x="106" y="60"/>
                  </a:cubicBezTo>
                  <a:lnTo>
                    <a:pt x="106" y="23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93" y="34"/>
                  </a:lnTo>
                  <a:lnTo>
                    <a:pt x="93" y="52"/>
                  </a:lnTo>
                  <a:lnTo>
                    <a:pt x="92" y="53"/>
                  </a:lnTo>
                  <a:cubicBezTo>
                    <a:pt x="85" y="55"/>
                    <a:pt x="79" y="56"/>
                    <a:pt x="74" y="56"/>
                  </a:cubicBezTo>
                  <a:cubicBezTo>
                    <a:pt x="64" y="56"/>
                    <a:pt x="55" y="53"/>
                    <a:pt x="49" y="47"/>
                  </a:cubicBezTo>
                  <a:cubicBezTo>
                    <a:pt x="46" y="44"/>
                    <a:pt x="44" y="42"/>
                    <a:pt x="43" y="39"/>
                  </a:cubicBezTo>
                  <a:cubicBezTo>
                    <a:pt x="50" y="40"/>
                    <a:pt x="58" y="43"/>
                    <a:pt x="65" y="47"/>
                  </a:cubicBezTo>
                  <a:lnTo>
                    <a:pt x="65" y="34"/>
                  </a:lnTo>
                  <a:cubicBezTo>
                    <a:pt x="58" y="31"/>
                    <a:pt x="53" y="29"/>
                    <a:pt x="48" y="28"/>
                  </a:cubicBezTo>
                  <a:cubicBezTo>
                    <a:pt x="45" y="28"/>
                    <a:pt x="42" y="27"/>
                    <a:pt x="39" y="27"/>
                  </a:cubicBezTo>
                  <a:cubicBezTo>
                    <a:pt x="39" y="25"/>
                    <a:pt x="39" y="24"/>
                    <a:pt x="39" y="22"/>
                  </a:cubicBezTo>
                  <a:cubicBezTo>
                    <a:pt x="39" y="14"/>
                    <a:pt x="42" y="6"/>
                    <a:pt x="47" y="0"/>
                  </a:cubicBezTo>
                  <a:lnTo>
                    <a:pt x="96" y="0"/>
                  </a:lnTo>
                  <a:cubicBezTo>
                    <a:pt x="104" y="0"/>
                    <a:pt x="111" y="6"/>
                    <a:pt x="111" y="14"/>
                  </a:cubicBezTo>
                  <a:lnTo>
                    <a:pt x="111" y="80"/>
                  </a:lnTo>
                  <a:cubicBezTo>
                    <a:pt x="111" y="88"/>
                    <a:pt x="104" y="94"/>
                    <a:pt x="96" y="94"/>
                  </a:cubicBezTo>
                  <a:lnTo>
                    <a:pt x="67" y="94"/>
                  </a:lnTo>
                  <a:lnTo>
                    <a:pt x="67" y="72"/>
                  </a:lnTo>
                  <a:lnTo>
                    <a:pt x="37" y="72"/>
                  </a:lnTo>
                  <a:lnTo>
                    <a:pt x="37" y="84"/>
                  </a:lnTo>
                  <a:lnTo>
                    <a:pt x="54" y="84"/>
                  </a:lnTo>
                  <a:lnTo>
                    <a:pt x="54" y="94"/>
                  </a:lnTo>
                  <a:lnTo>
                    <a:pt x="8" y="94"/>
                  </a:lnTo>
                  <a:cubicBezTo>
                    <a:pt x="2" y="88"/>
                    <a:pt x="0" y="81"/>
                    <a:pt x="0" y="72"/>
                  </a:cubicBezTo>
                  <a:cubicBezTo>
                    <a:pt x="0" y="64"/>
                    <a:pt x="2" y="58"/>
                    <a:pt x="6" y="52"/>
                  </a:cubicBezTo>
                  <a:lnTo>
                    <a:pt x="8" y="54"/>
                  </a:lnTo>
                  <a:lnTo>
                    <a:pt x="10" y="58"/>
                  </a:lnTo>
                  <a:cubicBezTo>
                    <a:pt x="10" y="58"/>
                    <a:pt x="11" y="59"/>
                    <a:pt x="11" y="59"/>
                  </a:cubicBezTo>
                  <a:lnTo>
                    <a:pt x="15" y="65"/>
                  </a:lnTo>
                  <a:lnTo>
                    <a:pt x="29" y="65"/>
                  </a:lnTo>
                  <a:lnTo>
                    <a:pt x="25" y="58"/>
                  </a:lnTo>
                  <a:cubicBezTo>
                    <a:pt x="23" y="56"/>
                    <a:pt x="21" y="52"/>
                    <a:pt x="17" y="47"/>
                  </a:cubicBezTo>
                  <a:cubicBezTo>
                    <a:pt x="17" y="46"/>
                    <a:pt x="16" y="45"/>
                    <a:pt x="15" y="43"/>
                  </a:cubicBezTo>
                  <a:cubicBezTo>
                    <a:pt x="19" y="41"/>
                    <a:pt x="24" y="39"/>
                    <a:pt x="29" y="3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dirty="0">
                <a:latin typeface="Georgia" panose="02040502050405020303" pitchFamily="18" charset="0"/>
              </a:endParaRPr>
            </a:p>
          </p:txBody>
        </p:sp>
        <p:sp>
          <p:nvSpPr>
            <p:cNvPr id="13326" name="Freeform 30"/>
            <p:cNvSpPr>
              <a:spLocks/>
            </p:cNvSpPr>
            <p:nvPr/>
          </p:nvSpPr>
          <p:spPr bwMode="auto">
            <a:xfrm>
              <a:off x="147" y="4019"/>
              <a:ext cx="62" cy="62"/>
            </a:xfrm>
            <a:custGeom>
              <a:avLst/>
              <a:gdLst>
                <a:gd name="T0" fmla="*/ 538 w 34"/>
                <a:gd name="T1" fmla="*/ 0 h 34"/>
                <a:gd name="T2" fmla="*/ 1251 w 34"/>
                <a:gd name="T3" fmla="*/ 0 h 34"/>
                <a:gd name="T4" fmla="*/ 1030 w 34"/>
                <a:gd name="T5" fmla="*/ 848 h 34"/>
                <a:gd name="T6" fmla="*/ 1030 w 34"/>
                <a:gd name="T7" fmla="*/ 981 h 34"/>
                <a:gd name="T8" fmla="*/ 363 w 34"/>
                <a:gd name="T9" fmla="*/ 1251 h 34"/>
                <a:gd name="T10" fmla="*/ 295 w 34"/>
                <a:gd name="T11" fmla="*/ 1151 h 34"/>
                <a:gd name="T12" fmla="*/ 0 w 34"/>
                <a:gd name="T13" fmla="*/ 848 h 34"/>
                <a:gd name="T14" fmla="*/ 399 w 34"/>
                <a:gd name="T15" fmla="*/ 538 h 34"/>
                <a:gd name="T16" fmla="*/ 538 w 34"/>
                <a:gd name="T17" fmla="*/ 80 h 34"/>
                <a:gd name="T18" fmla="*/ 538 w 34"/>
                <a:gd name="T19" fmla="*/ 0 h 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4"/>
                <a:gd name="T31" fmla="*/ 0 h 34"/>
                <a:gd name="T32" fmla="*/ 34 w 34"/>
                <a:gd name="T33" fmla="*/ 34 h 3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4" h="34">
                  <a:moveTo>
                    <a:pt x="15" y="0"/>
                  </a:moveTo>
                  <a:lnTo>
                    <a:pt x="34" y="0"/>
                  </a:lnTo>
                  <a:cubicBezTo>
                    <a:pt x="30" y="7"/>
                    <a:pt x="28" y="14"/>
                    <a:pt x="28" y="23"/>
                  </a:cubicBezTo>
                  <a:cubicBezTo>
                    <a:pt x="28" y="24"/>
                    <a:pt x="28" y="26"/>
                    <a:pt x="28" y="27"/>
                  </a:cubicBezTo>
                  <a:cubicBezTo>
                    <a:pt x="22" y="28"/>
                    <a:pt x="16" y="30"/>
                    <a:pt x="10" y="34"/>
                  </a:cubicBezTo>
                  <a:cubicBezTo>
                    <a:pt x="10" y="32"/>
                    <a:pt x="9" y="31"/>
                    <a:pt x="8" y="31"/>
                  </a:cubicBezTo>
                  <a:cubicBezTo>
                    <a:pt x="5" y="27"/>
                    <a:pt x="3" y="25"/>
                    <a:pt x="0" y="23"/>
                  </a:cubicBezTo>
                  <a:cubicBezTo>
                    <a:pt x="5" y="21"/>
                    <a:pt x="8" y="19"/>
                    <a:pt x="11" y="15"/>
                  </a:cubicBezTo>
                  <a:cubicBezTo>
                    <a:pt x="13" y="11"/>
                    <a:pt x="15" y="7"/>
                    <a:pt x="15" y="2"/>
                  </a:cubicBezTo>
                  <a:cubicBezTo>
                    <a:pt x="15" y="1"/>
                    <a:pt x="15" y="1"/>
                    <a:pt x="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dirty="0">
                <a:latin typeface="Georgia" panose="02040502050405020303" pitchFamily="18" charset="0"/>
              </a:endParaRPr>
            </a:p>
          </p:txBody>
        </p:sp>
        <p:sp>
          <p:nvSpPr>
            <p:cNvPr id="13327" name="Freeform 31"/>
            <p:cNvSpPr>
              <a:spLocks/>
            </p:cNvSpPr>
            <p:nvPr/>
          </p:nvSpPr>
          <p:spPr bwMode="auto">
            <a:xfrm>
              <a:off x="103" y="4019"/>
              <a:ext cx="47" cy="27"/>
            </a:xfrm>
            <a:custGeom>
              <a:avLst/>
              <a:gdLst>
                <a:gd name="T0" fmla="*/ 0 w 26"/>
                <a:gd name="T1" fmla="*/ 0 h 15"/>
                <a:gd name="T2" fmla="*/ 909 w 26"/>
                <a:gd name="T3" fmla="*/ 0 h 15"/>
                <a:gd name="T4" fmla="*/ 909 w 26"/>
                <a:gd name="T5" fmla="*/ 41 h 15"/>
                <a:gd name="T6" fmla="*/ 833 w 26"/>
                <a:gd name="T7" fmla="*/ 304 h 15"/>
                <a:gd name="T8" fmla="*/ 638 w 26"/>
                <a:gd name="T9" fmla="*/ 473 h 15"/>
                <a:gd name="T10" fmla="*/ 170 w 26"/>
                <a:gd name="T11" fmla="*/ 511 h 15"/>
                <a:gd name="T12" fmla="*/ 0 w 26"/>
                <a:gd name="T13" fmla="*/ 511 h 15"/>
                <a:gd name="T14" fmla="*/ 0 w 26"/>
                <a:gd name="T15" fmla="*/ 0 h 1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6"/>
                <a:gd name="T25" fmla="*/ 0 h 15"/>
                <a:gd name="T26" fmla="*/ 26 w 26"/>
                <a:gd name="T27" fmla="*/ 15 h 1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6" h="15">
                  <a:moveTo>
                    <a:pt x="0" y="0"/>
                  </a:moveTo>
                  <a:lnTo>
                    <a:pt x="26" y="0"/>
                  </a:lnTo>
                  <a:cubicBezTo>
                    <a:pt x="26" y="1"/>
                    <a:pt x="26" y="1"/>
                    <a:pt x="26" y="1"/>
                  </a:cubicBezTo>
                  <a:cubicBezTo>
                    <a:pt x="26" y="4"/>
                    <a:pt x="25" y="7"/>
                    <a:pt x="24" y="9"/>
                  </a:cubicBezTo>
                  <a:cubicBezTo>
                    <a:pt x="22" y="11"/>
                    <a:pt x="21" y="13"/>
                    <a:pt x="18" y="14"/>
                  </a:cubicBezTo>
                  <a:cubicBezTo>
                    <a:pt x="16" y="15"/>
                    <a:pt x="12" y="15"/>
                    <a:pt x="5" y="15"/>
                  </a:cubicBez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dirty="0">
                <a:latin typeface="Georgia" panose="02040502050405020303" pitchFamily="18" charset="0"/>
              </a:endParaRPr>
            </a:p>
          </p:txBody>
        </p:sp>
        <p:sp>
          <p:nvSpPr>
            <p:cNvPr id="13328" name="Freeform 29"/>
            <p:cNvSpPr>
              <a:spLocks noEditPoints="1"/>
            </p:cNvSpPr>
            <p:nvPr/>
          </p:nvSpPr>
          <p:spPr bwMode="auto">
            <a:xfrm>
              <a:off x="433" y="4062"/>
              <a:ext cx="811" cy="93"/>
            </a:xfrm>
            <a:custGeom>
              <a:avLst/>
              <a:gdLst>
                <a:gd name="T0" fmla="*/ 15284 w 446"/>
                <a:gd name="T1" fmla="*/ 1612 h 51"/>
                <a:gd name="T2" fmla="*/ 15031 w 446"/>
                <a:gd name="T3" fmla="*/ 1838 h 51"/>
                <a:gd name="T4" fmla="*/ 0 w 446"/>
                <a:gd name="T5" fmla="*/ 44 h 51"/>
                <a:gd name="T6" fmla="*/ 1051 w 446"/>
                <a:gd name="T7" fmla="*/ 538 h 51"/>
                <a:gd name="T8" fmla="*/ 896 w 446"/>
                <a:gd name="T9" fmla="*/ 1151 h 51"/>
                <a:gd name="T10" fmla="*/ 1411 w 446"/>
                <a:gd name="T11" fmla="*/ 1838 h 51"/>
                <a:gd name="T12" fmla="*/ 975 w 446"/>
                <a:gd name="T13" fmla="*/ 1692 h 51"/>
                <a:gd name="T14" fmla="*/ 751 w 446"/>
                <a:gd name="T15" fmla="*/ 1348 h 51"/>
                <a:gd name="T16" fmla="*/ 318 w 446"/>
                <a:gd name="T17" fmla="*/ 1074 h 51"/>
                <a:gd name="T18" fmla="*/ 0 w 446"/>
                <a:gd name="T19" fmla="*/ 1838 h 51"/>
                <a:gd name="T20" fmla="*/ 264 w 446"/>
                <a:gd name="T21" fmla="*/ 808 h 51"/>
                <a:gd name="T22" fmla="*/ 751 w 446"/>
                <a:gd name="T23" fmla="*/ 708 h 51"/>
                <a:gd name="T24" fmla="*/ 611 w 446"/>
                <a:gd name="T25" fmla="*/ 295 h 51"/>
                <a:gd name="T26" fmla="*/ 3180 w 446"/>
                <a:gd name="T27" fmla="*/ 952 h 51"/>
                <a:gd name="T28" fmla="*/ 1806 w 446"/>
                <a:gd name="T29" fmla="*/ 1612 h 51"/>
                <a:gd name="T30" fmla="*/ 2484 w 446"/>
                <a:gd name="T31" fmla="*/ 0 h 51"/>
                <a:gd name="T32" fmla="*/ 3139 w 446"/>
                <a:gd name="T33" fmla="*/ 443 h 51"/>
                <a:gd name="T34" fmla="*/ 1806 w 446"/>
                <a:gd name="T35" fmla="*/ 952 h 51"/>
                <a:gd name="T36" fmla="*/ 2886 w 446"/>
                <a:gd name="T37" fmla="*/ 1570 h 51"/>
                <a:gd name="T38" fmla="*/ 2566 w 446"/>
                <a:gd name="T39" fmla="*/ 1171 h 51"/>
                <a:gd name="T40" fmla="*/ 5128 w 446"/>
                <a:gd name="T41" fmla="*/ 952 h 51"/>
                <a:gd name="T42" fmla="*/ 3762 w 446"/>
                <a:gd name="T43" fmla="*/ 1612 h 51"/>
                <a:gd name="T44" fmla="*/ 4451 w 446"/>
                <a:gd name="T45" fmla="*/ 0 h 51"/>
                <a:gd name="T46" fmla="*/ 5091 w 446"/>
                <a:gd name="T47" fmla="*/ 443 h 51"/>
                <a:gd name="T48" fmla="*/ 3762 w 446"/>
                <a:gd name="T49" fmla="*/ 952 h 51"/>
                <a:gd name="T50" fmla="*/ 4851 w 446"/>
                <a:gd name="T51" fmla="*/ 1570 h 51"/>
                <a:gd name="T52" fmla="*/ 4517 w 446"/>
                <a:gd name="T53" fmla="*/ 1171 h 51"/>
                <a:gd name="T54" fmla="*/ 7817 w 446"/>
                <a:gd name="T55" fmla="*/ 1736 h 51"/>
                <a:gd name="T56" fmla="*/ 6290 w 446"/>
                <a:gd name="T57" fmla="*/ 1393 h 51"/>
                <a:gd name="T58" fmla="*/ 7163 w 446"/>
                <a:gd name="T59" fmla="*/ 0 h 51"/>
                <a:gd name="T60" fmla="*/ 7163 w 446"/>
                <a:gd name="T61" fmla="*/ 266 h 51"/>
                <a:gd name="T62" fmla="*/ 6655 w 446"/>
                <a:gd name="T63" fmla="*/ 1426 h 51"/>
                <a:gd name="T64" fmla="*/ 8748 w 446"/>
                <a:gd name="T65" fmla="*/ 0 h 51"/>
                <a:gd name="T66" fmla="*/ 9470 w 446"/>
                <a:gd name="T67" fmla="*/ 1838 h 51"/>
                <a:gd name="T68" fmla="*/ 8257 w 446"/>
                <a:gd name="T69" fmla="*/ 1838 h 51"/>
                <a:gd name="T70" fmla="*/ 9139 w 446"/>
                <a:gd name="T71" fmla="*/ 1074 h 51"/>
                <a:gd name="T72" fmla="*/ 9139 w 446"/>
                <a:gd name="T73" fmla="*/ 1074 h 51"/>
                <a:gd name="T74" fmla="*/ 10514 w 446"/>
                <a:gd name="T75" fmla="*/ 44 h 51"/>
                <a:gd name="T76" fmla="*/ 10998 w 446"/>
                <a:gd name="T77" fmla="*/ 808 h 51"/>
                <a:gd name="T78" fmla="*/ 10205 w 446"/>
                <a:gd name="T79" fmla="*/ 1074 h 51"/>
                <a:gd name="T80" fmla="*/ 10448 w 446"/>
                <a:gd name="T81" fmla="*/ 266 h 51"/>
                <a:gd name="T82" fmla="*/ 10476 w 446"/>
                <a:gd name="T83" fmla="*/ 808 h 51"/>
                <a:gd name="T84" fmla="*/ 10448 w 446"/>
                <a:gd name="T85" fmla="*/ 266 h 51"/>
                <a:gd name="T86" fmla="*/ 11570 w 446"/>
                <a:gd name="T87" fmla="*/ 1838 h 51"/>
                <a:gd name="T88" fmla="*/ 11785 w 446"/>
                <a:gd name="T89" fmla="*/ 44 h 51"/>
                <a:gd name="T90" fmla="*/ 12681 w 446"/>
                <a:gd name="T91" fmla="*/ 266 h 51"/>
                <a:gd name="T92" fmla="*/ 12440 w 446"/>
                <a:gd name="T93" fmla="*/ 266 h 51"/>
                <a:gd name="T94" fmla="*/ 13842 w 446"/>
                <a:gd name="T95" fmla="*/ 0 h 51"/>
                <a:gd name="T96" fmla="*/ 14574 w 446"/>
                <a:gd name="T97" fmla="*/ 1838 h 51"/>
                <a:gd name="T98" fmla="*/ 13336 w 446"/>
                <a:gd name="T99" fmla="*/ 1838 h 51"/>
                <a:gd name="T100" fmla="*/ 14238 w 446"/>
                <a:gd name="T101" fmla="*/ 1074 h 51"/>
                <a:gd name="T102" fmla="*/ 14238 w 446"/>
                <a:gd name="T103" fmla="*/ 1074 h 5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46"/>
                <a:gd name="T157" fmla="*/ 0 h 51"/>
                <a:gd name="T158" fmla="*/ 446 w 446"/>
                <a:gd name="T159" fmla="*/ 51 h 5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46" h="51">
                  <a:moveTo>
                    <a:pt x="416" y="1"/>
                  </a:moveTo>
                  <a:lnTo>
                    <a:pt x="423" y="1"/>
                  </a:lnTo>
                  <a:lnTo>
                    <a:pt x="423" y="44"/>
                  </a:lnTo>
                  <a:lnTo>
                    <a:pt x="446" y="44"/>
                  </a:lnTo>
                  <a:lnTo>
                    <a:pt x="446" y="50"/>
                  </a:lnTo>
                  <a:lnTo>
                    <a:pt x="416" y="50"/>
                  </a:lnTo>
                  <a:lnTo>
                    <a:pt x="416" y="1"/>
                  </a:lnTo>
                  <a:close/>
                  <a:moveTo>
                    <a:pt x="0" y="50"/>
                  </a:moveTo>
                  <a:lnTo>
                    <a:pt x="0" y="1"/>
                  </a:lnTo>
                  <a:lnTo>
                    <a:pt x="13" y="1"/>
                  </a:lnTo>
                  <a:cubicBezTo>
                    <a:pt x="18" y="1"/>
                    <a:pt x="22" y="2"/>
                    <a:pt x="25" y="4"/>
                  </a:cubicBezTo>
                  <a:cubicBezTo>
                    <a:pt x="28" y="7"/>
                    <a:pt x="29" y="10"/>
                    <a:pt x="29" y="15"/>
                  </a:cubicBezTo>
                  <a:cubicBezTo>
                    <a:pt x="29" y="17"/>
                    <a:pt x="28" y="20"/>
                    <a:pt x="27" y="22"/>
                  </a:cubicBezTo>
                  <a:cubicBezTo>
                    <a:pt x="25" y="24"/>
                    <a:pt x="23" y="26"/>
                    <a:pt x="21" y="27"/>
                  </a:cubicBezTo>
                  <a:cubicBezTo>
                    <a:pt x="22" y="28"/>
                    <a:pt x="24" y="29"/>
                    <a:pt x="25" y="31"/>
                  </a:cubicBezTo>
                  <a:cubicBezTo>
                    <a:pt x="27" y="33"/>
                    <a:pt x="29" y="36"/>
                    <a:pt x="32" y="40"/>
                  </a:cubicBezTo>
                  <a:cubicBezTo>
                    <a:pt x="33" y="43"/>
                    <a:pt x="35" y="45"/>
                    <a:pt x="36" y="47"/>
                  </a:cubicBezTo>
                  <a:lnTo>
                    <a:pt x="39" y="50"/>
                  </a:lnTo>
                  <a:lnTo>
                    <a:pt x="30" y="50"/>
                  </a:lnTo>
                  <a:lnTo>
                    <a:pt x="28" y="47"/>
                  </a:lnTo>
                  <a:cubicBezTo>
                    <a:pt x="28" y="47"/>
                    <a:pt x="28" y="47"/>
                    <a:pt x="27" y="46"/>
                  </a:cubicBezTo>
                  <a:lnTo>
                    <a:pt x="26" y="45"/>
                  </a:lnTo>
                  <a:lnTo>
                    <a:pt x="24" y="41"/>
                  </a:lnTo>
                  <a:lnTo>
                    <a:pt x="21" y="37"/>
                  </a:lnTo>
                  <a:cubicBezTo>
                    <a:pt x="20" y="35"/>
                    <a:pt x="19" y="33"/>
                    <a:pt x="17" y="32"/>
                  </a:cubicBezTo>
                  <a:cubicBezTo>
                    <a:pt x="16" y="31"/>
                    <a:pt x="15" y="30"/>
                    <a:pt x="14" y="30"/>
                  </a:cubicBezTo>
                  <a:cubicBezTo>
                    <a:pt x="13" y="29"/>
                    <a:pt x="11" y="29"/>
                    <a:pt x="9" y="29"/>
                  </a:cubicBezTo>
                  <a:lnTo>
                    <a:pt x="7" y="29"/>
                  </a:lnTo>
                  <a:lnTo>
                    <a:pt x="7" y="50"/>
                  </a:lnTo>
                  <a:lnTo>
                    <a:pt x="0" y="50"/>
                  </a:lnTo>
                  <a:close/>
                  <a:moveTo>
                    <a:pt x="9" y="7"/>
                  </a:moveTo>
                  <a:lnTo>
                    <a:pt x="7" y="7"/>
                  </a:lnTo>
                  <a:lnTo>
                    <a:pt x="7" y="22"/>
                  </a:lnTo>
                  <a:lnTo>
                    <a:pt x="10" y="22"/>
                  </a:lnTo>
                  <a:cubicBezTo>
                    <a:pt x="14" y="22"/>
                    <a:pt x="16" y="22"/>
                    <a:pt x="17" y="22"/>
                  </a:cubicBezTo>
                  <a:cubicBezTo>
                    <a:pt x="19" y="21"/>
                    <a:pt x="20" y="20"/>
                    <a:pt x="21" y="19"/>
                  </a:cubicBezTo>
                  <a:cubicBezTo>
                    <a:pt x="21" y="17"/>
                    <a:pt x="22" y="16"/>
                    <a:pt x="22" y="14"/>
                  </a:cubicBezTo>
                  <a:cubicBezTo>
                    <a:pt x="22" y="13"/>
                    <a:pt x="21" y="11"/>
                    <a:pt x="20" y="10"/>
                  </a:cubicBezTo>
                  <a:cubicBezTo>
                    <a:pt x="20" y="9"/>
                    <a:pt x="18" y="8"/>
                    <a:pt x="17" y="8"/>
                  </a:cubicBezTo>
                  <a:cubicBezTo>
                    <a:pt x="15" y="7"/>
                    <a:pt x="13" y="7"/>
                    <a:pt x="9" y="7"/>
                  </a:cubicBezTo>
                  <a:close/>
                  <a:moveTo>
                    <a:pt x="71" y="26"/>
                  </a:moveTo>
                  <a:lnTo>
                    <a:pt x="88" y="26"/>
                  </a:lnTo>
                  <a:lnTo>
                    <a:pt x="88" y="47"/>
                  </a:lnTo>
                  <a:cubicBezTo>
                    <a:pt x="82" y="50"/>
                    <a:pt x="76" y="51"/>
                    <a:pt x="69" y="51"/>
                  </a:cubicBezTo>
                  <a:cubicBezTo>
                    <a:pt x="61" y="51"/>
                    <a:pt x="55" y="49"/>
                    <a:pt x="50" y="44"/>
                  </a:cubicBezTo>
                  <a:cubicBezTo>
                    <a:pt x="45" y="39"/>
                    <a:pt x="42" y="33"/>
                    <a:pt x="42" y="26"/>
                  </a:cubicBezTo>
                  <a:cubicBezTo>
                    <a:pt x="42" y="19"/>
                    <a:pt x="45" y="12"/>
                    <a:pt x="50" y="7"/>
                  </a:cubicBezTo>
                  <a:cubicBezTo>
                    <a:pt x="55" y="3"/>
                    <a:pt x="61" y="0"/>
                    <a:pt x="69" y="0"/>
                  </a:cubicBezTo>
                  <a:cubicBezTo>
                    <a:pt x="72" y="0"/>
                    <a:pt x="75" y="0"/>
                    <a:pt x="77" y="1"/>
                  </a:cubicBezTo>
                  <a:cubicBezTo>
                    <a:pt x="80" y="2"/>
                    <a:pt x="83" y="3"/>
                    <a:pt x="87" y="4"/>
                  </a:cubicBezTo>
                  <a:lnTo>
                    <a:pt x="87" y="12"/>
                  </a:lnTo>
                  <a:cubicBezTo>
                    <a:pt x="81" y="8"/>
                    <a:pt x="75" y="6"/>
                    <a:pt x="69" y="6"/>
                  </a:cubicBezTo>
                  <a:cubicBezTo>
                    <a:pt x="64" y="6"/>
                    <a:pt x="59" y="8"/>
                    <a:pt x="55" y="12"/>
                  </a:cubicBezTo>
                  <a:cubicBezTo>
                    <a:pt x="52" y="16"/>
                    <a:pt x="50" y="20"/>
                    <a:pt x="50" y="26"/>
                  </a:cubicBezTo>
                  <a:cubicBezTo>
                    <a:pt x="50" y="31"/>
                    <a:pt x="52" y="36"/>
                    <a:pt x="55" y="39"/>
                  </a:cubicBezTo>
                  <a:cubicBezTo>
                    <a:pt x="59" y="43"/>
                    <a:pt x="64" y="45"/>
                    <a:pt x="70" y="45"/>
                  </a:cubicBezTo>
                  <a:cubicBezTo>
                    <a:pt x="73" y="45"/>
                    <a:pt x="76" y="44"/>
                    <a:pt x="80" y="43"/>
                  </a:cubicBezTo>
                  <a:lnTo>
                    <a:pt x="81" y="43"/>
                  </a:lnTo>
                  <a:lnTo>
                    <a:pt x="81" y="32"/>
                  </a:lnTo>
                  <a:lnTo>
                    <a:pt x="71" y="32"/>
                  </a:lnTo>
                  <a:lnTo>
                    <a:pt x="71" y="26"/>
                  </a:lnTo>
                  <a:close/>
                  <a:moveTo>
                    <a:pt x="125" y="26"/>
                  </a:moveTo>
                  <a:lnTo>
                    <a:pt x="142" y="26"/>
                  </a:lnTo>
                  <a:lnTo>
                    <a:pt x="142" y="47"/>
                  </a:lnTo>
                  <a:cubicBezTo>
                    <a:pt x="136" y="50"/>
                    <a:pt x="130" y="51"/>
                    <a:pt x="124" y="51"/>
                  </a:cubicBezTo>
                  <a:cubicBezTo>
                    <a:pt x="115" y="51"/>
                    <a:pt x="109" y="49"/>
                    <a:pt x="104" y="44"/>
                  </a:cubicBezTo>
                  <a:cubicBezTo>
                    <a:pt x="99" y="39"/>
                    <a:pt x="96" y="33"/>
                    <a:pt x="96" y="26"/>
                  </a:cubicBezTo>
                  <a:cubicBezTo>
                    <a:pt x="96" y="19"/>
                    <a:pt x="99" y="12"/>
                    <a:pt x="104" y="7"/>
                  </a:cubicBezTo>
                  <a:cubicBezTo>
                    <a:pt x="109" y="3"/>
                    <a:pt x="116" y="0"/>
                    <a:pt x="123" y="0"/>
                  </a:cubicBezTo>
                  <a:cubicBezTo>
                    <a:pt x="126" y="0"/>
                    <a:pt x="129" y="0"/>
                    <a:pt x="131" y="1"/>
                  </a:cubicBezTo>
                  <a:cubicBezTo>
                    <a:pt x="134" y="2"/>
                    <a:pt x="137" y="3"/>
                    <a:pt x="141" y="4"/>
                  </a:cubicBezTo>
                  <a:lnTo>
                    <a:pt x="141" y="12"/>
                  </a:lnTo>
                  <a:cubicBezTo>
                    <a:pt x="135" y="8"/>
                    <a:pt x="129" y="6"/>
                    <a:pt x="123" y="6"/>
                  </a:cubicBezTo>
                  <a:cubicBezTo>
                    <a:pt x="118" y="6"/>
                    <a:pt x="113" y="8"/>
                    <a:pt x="109" y="12"/>
                  </a:cubicBezTo>
                  <a:cubicBezTo>
                    <a:pt x="106" y="16"/>
                    <a:pt x="104" y="20"/>
                    <a:pt x="104" y="26"/>
                  </a:cubicBezTo>
                  <a:cubicBezTo>
                    <a:pt x="104" y="31"/>
                    <a:pt x="106" y="36"/>
                    <a:pt x="109" y="39"/>
                  </a:cubicBezTo>
                  <a:cubicBezTo>
                    <a:pt x="113" y="43"/>
                    <a:pt x="118" y="45"/>
                    <a:pt x="124" y="45"/>
                  </a:cubicBezTo>
                  <a:cubicBezTo>
                    <a:pt x="127" y="45"/>
                    <a:pt x="130" y="44"/>
                    <a:pt x="134" y="43"/>
                  </a:cubicBezTo>
                  <a:lnTo>
                    <a:pt x="135" y="43"/>
                  </a:lnTo>
                  <a:lnTo>
                    <a:pt x="135" y="32"/>
                  </a:lnTo>
                  <a:lnTo>
                    <a:pt x="125" y="32"/>
                  </a:lnTo>
                  <a:lnTo>
                    <a:pt x="125" y="26"/>
                  </a:lnTo>
                  <a:close/>
                  <a:moveTo>
                    <a:pt x="216" y="39"/>
                  </a:moveTo>
                  <a:lnTo>
                    <a:pt x="216" y="47"/>
                  </a:lnTo>
                  <a:cubicBezTo>
                    <a:pt x="210" y="50"/>
                    <a:pt x="204" y="51"/>
                    <a:pt x="198" y="51"/>
                  </a:cubicBezTo>
                  <a:cubicBezTo>
                    <a:pt x="192" y="51"/>
                    <a:pt x="187" y="50"/>
                    <a:pt x="183" y="48"/>
                  </a:cubicBezTo>
                  <a:cubicBezTo>
                    <a:pt x="179" y="45"/>
                    <a:pt x="176" y="42"/>
                    <a:pt x="174" y="38"/>
                  </a:cubicBezTo>
                  <a:cubicBezTo>
                    <a:pt x="172" y="34"/>
                    <a:pt x="171" y="30"/>
                    <a:pt x="171" y="26"/>
                  </a:cubicBezTo>
                  <a:cubicBezTo>
                    <a:pt x="171" y="18"/>
                    <a:pt x="173" y="12"/>
                    <a:pt x="179" y="7"/>
                  </a:cubicBezTo>
                  <a:cubicBezTo>
                    <a:pt x="184" y="3"/>
                    <a:pt x="190" y="0"/>
                    <a:pt x="198" y="0"/>
                  </a:cubicBezTo>
                  <a:cubicBezTo>
                    <a:pt x="203" y="0"/>
                    <a:pt x="209" y="1"/>
                    <a:pt x="215" y="4"/>
                  </a:cubicBezTo>
                  <a:lnTo>
                    <a:pt x="215" y="12"/>
                  </a:lnTo>
                  <a:cubicBezTo>
                    <a:pt x="209" y="8"/>
                    <a:pt x="204" y="7"/>
                    <a:pt x="198" y="7"/>
                  </a:cubicBezTo>
                  <a:cubicBezTo>
                    <a:pt x="192" y="7"/>
                    <a:pt x="188" y="9"/>
                    <a:pt x="184" y="12"/>
                  </a:cubicBezTo>
                  <a:cubicBezTo>
                    <a:pt x="180" y="16"/>
                    <a:pt x="178" y="20"/>
                    <a:pt x="178" y="26"/>
                  </a:cubicBezTo>
                  <a:cubicBezTo>
                    <a:pt x="178" y="31"/>
                    <a:pt x="180" y="36"/>
                    <a:pt x="184" y="39"/>
                  </a:cubicBezTo>
                  <a:cubicBezTo>
                    <a:pt x="187" y="43"/>
                    <a:pt x="192" y="44"/>
                    <a:pt x="198" y="44"/>
                  </a:cubicBezTo>
                  <a:cubicBezTo>
                    <a:pt x="204" y="44"/>
                    <a:pt x="210" y="43"/>
                    <a:pt x="216" y="39"/>
                  </a:cubicBezTo>
                  <a:close/>
                  <a:moveTo>
                    <a:pt x="242" y="0"/>
                  </a:moveTo>
                  <a:lnTo>
                    <a:pt x="247" y="0"/>
                  </a:lnTo>
                  <a:lnTo>
                    <a:pt x="270" y="50"/>
                  </a:lnTo>
                  <a:lnTo>
                    <a:pt x="262" y="50"/>
                  </a:lnTo>
                  <a:lnTo>
                    <a:pt x="256" y="36"/>
                  </a:lnTo>
                  <a:lnTo>
                    <a:pt x="234" y="36"/>
                  </a:lnTo>
                  <a:lnTo>
                    <a:pt x="228" y="50"/>
                  </a:lnTo>
                  <a:lnTo>
                    <a:pt x="221" y="50"/>
                  </a:lnTo>
                  <a:lnTo>
                    <a:pt x="242" y="0"/>
                  </a:lnTo>
                  <a:close/>
                  <a:moveTo>
                    <a:pt x="253" y="29"/>
                  </a:moveTo>
                  <a:lnTo>
                    <a:pt x="245" y="11"/>
                  </a:lnTo>
                  <a:lnTo>
                    <a:pt x="237" y="29"/>
                  </a:lnTo>
                  <a:lnTo>
                    <a:pt x="253" y="29"/>
                  </a:lnTo>
                  <a:close/>
                  <a:moveTo>
                    <a:pt x="275" y="50"/>
                  </a:moveTo>
                  <a:lnTo>
                    <a:pt x="275" y="1"/>
                  </a:lnTo>
                  <a:lnTo>
                    <a:pt x="291" y="1"/>
                  </a:lnTo>
                  <a:cubicBezTo>
                    <a:pt x="295" y="1"/>
                    <a:pt x="299" y="2"/>
                    <a:pt x="302" y="4"/>
                  </a:cubicBezTo>
                  <a:cubicBezTo>
                    <a:pt x="305" y="7"/>
                    <a:pt x="306" y="10"/>
                    <a:pt x="306" y="15"/>
                  </a:cubicBezTo>
                  <a:cubicBezTo>
                    <a:pt x="306" y="18"/>
                    <a:pt x="305" y="20"/>
                    <a:pt x="304" y="22"/>
                  </a:cubicBezTo>
                  <a:cubicBezTo>
                    <a:pt x="303" y="25"/>
                    <a:pt x="301" y="26"/>
                    <a:pt x="298" y="27"/>
                  </a:cubicBezTo>
                  <a:cubicBezTo>
                    <a:pt x="295" y="28"/>
                    <a:pt x="292" y="29"/>
                    <a:pt x="287" y="29"/>
                  </a:cubicBezTo>
                  <a:lnTo>
                    <a:pt x="282" y="29"/>
                  </a:lnTo>
                  <a:lnTo>
                    <a:pt x="282" y="50"/>
                  </a:lnTo>
                  <a:lnTo>
                    <a:pt x="275" y="50"/>
                  </a:lnTo>
                  <a:close/>
                  <a:moveTo>
                    <a:pt x="289" y="7"/>
                  </a:moveTo>
                  <a:lnTo>
                    <a:pt x="282" y="7"/>
                  </a:lnTo>
                  <a:lnTo>
                    <a:pt x="282" y="22"/>
                  </a:lnTo>
                  <a:lnTo>
                    <a:pt x="290" y="22"/>
                  </a:lnTo>
                  <a:cubicBezTo>
                    <a:pt x="293" y="22"/>
                    <a:pt x="295" y="22"/>
                    <a:pt x="296" y="20"/>
                  </a:cubicBezTo>
                  <a:cubicBezTo>
                    <a:pt x="298" y="19"/>
                    <a:pt x="299" y="17"/>
                    <a:pt x="299" y="15"/>
                  </a:cubicBezTo>
                  <a:cubicBezTo>
                    <a:pt x="299" y="10"/>
                    <a:pt x="296" y="7"/>
                    <a:pt x="289" y="7"/>
                  </a:cubicBezTo>
                  <a:close/>
                  <a:moveTo>
                    <a:pt x="312" y="1"/>
                  </a:moveTo>
                  <a:lnTo>
                    <a:pt x="320" y="1"/>
                  </a:lnTo>
                  <a:lnTo>
                    <a:pt x="320" y="50"/>
                  </a:lnTo>
                  <a:lnTo>
                    <a:pt x="312" y="50"/>
                  </a:lnTo>
                  <a:lnTo>
                    <a:pt x="312" y="1"/>
                  </a:lnTo>
                  <a:close/>
                  <a:moveTo>
                    <a:pt x="326" y="1"/>
                  </a:moveTo>
                  <a:lnTo>
                    <a:pt x="368" y="1"/>
                  </a:lnTo>
                  <a:lnTo>
                    <a:pt x="368" y="7"/>
                  </a:lnTo>
                  <a:lnTo>
                    <a:pt x="351" y="7"/>
                  </a:lnTo>
                  <a:lnTo>
                    <a:pt x="351" y="50"/>
                  </a:lnTo>
                  <a:lnTo>
                    <a:pt x="344" y="50"/>
                  </a:lnTo>
                  <a:lnTo>
                    <a:pt x="344" y="7"/>
                  </a:lnTo>
                  <a:lnTo>
                    <a:pt x="326" y="7"/>
                  </a:lnTo>
                  <a:lnTo>
                    <a:pt x="326" y="1"/>
                  </a:lnTo>
                  <a:close/>
                  <a:moveTo>
                    <a:pt x="383" y="0"/>
                  </a:moveTo>
                  <a:lnTo>
                    <a:pt x="388" y="0"/>
                  </a:lnTo>
                  <a:lnTo>
                    <a:pt x="411" y="50"/>
                  </a:lnTo>
                  <a:lnTo>
                    <a:pt x="403" y="50"/>
                  </a:lnTo>
                  <a:lnTo>
                    <a:pt x="397" y="36"/>
                  </a:lnTo>
                  <a:lnTo>
                    <a:pt x="376" y="36"/>
                  </a:lnTo>
                  <a:lnTo>
                    <a:pt x="369" y="50"/>
                  </a:lnTo>
                  <a:lnTo>
                    <a:pt x="362" y="50"/>
                  </a:lnTo>
                  <a:lnTo>
                    <a:pt x="383" y="0"/>
                  </a:lnTo>
                  <a:close/>
                  <a:moveTo>
                    <a:pt x="394" y="29"/>
                  </a:moveTo>
                  <a:lnTo>
                    <a:pt x="386" y="11"/>
                  </a:lnTo>
                  <a:lnTo>
                    <a:pt x="378" y="29"/>
                  </a:lnTo>
                  <a:lnTo>
                    <a:pt x="394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dirty="0">
                <a:latin typeface="Georgia" panose="02040502050405020303" pitchFamily="18" charset="0"/>
              </a:endParaRPr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62334" y="2708920"/>
            <a:ext cx="89737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ru-RU" sz="4800" dirty="0" smtClean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Спасибо за внимание!</a:t>
            </a:r>
            <a:endParaRPr lang="ru-RU" sz="4800" dirty="0">
              <a:solidFill>
                <a:schemeClr val="bg1"/>
              </a:solidFill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626" y="1232991"/>
            <a:ext cx="8950424" cy="4824065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800" kern="1200" dirty="0"/>
              <a:t>В чем причина неудачных сделок?</a:t>
            </a:r>
          </a:p>
          <a:p>
            <a:pPr marL="457200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800" kern="1200" dirty="0"/>
              <a:t>Какая роль оценки в </a:t>
            </a:r>
            <a:r>
              <a:rPr lang="ru-RU" sz="2800" kern="1200" dirty="0" smtClean="0"/>
              <a:t>сделках? </a:t>
            </a:r>
            <a:endParaRPr lang="ru-RU" sz="2800" kern="1200" dirty="0"/>
          </a:p>
          <a:p>
            <a:pPr marL="457200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800" kern="1200" dirty="0"/>
              <a:t>Как диагностировать риски интеграции</a:t>
            </a:r>
            <a:r>
              <a:rPr lang="ru-RU" sz="2800" kern="1200" dirty="0" smtClean="0"/>
              <a:t>?</a:t>
            </a:r>
          </a:p>
          <a:p>
            <a:pPr marL="457200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endParaRPr lang="ru-RU" sz="2400" kern="12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5626" y="156956"/>
            <a:ext cx="6624290" cy="648816"/>
          </a:xfrm>
        </p:spPr>
        <p:txBody>
          <a:bodyPr/>
          <a:lstStyle/>
          <a:p>
            <a:r>
              <a:rPr lang="ru-RU" sz="3600" dirty="0" smtClean="0"/>
              <a:t>Освещаемые вопросы</a:t>
            </a:r>
            <a:endParaRPr lang="ru-RU" sz="3600" dirty="0"/>
          </a:p>
        </p:txBody>
      </p:sp>
      <p:pic>
        <p:nvPicPr>
          <p:cNvPr id="6" name="Picture 8" descr="http://www.cfo-russia.ru/upload/medialibrary/518/picb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37" r="11590" b="6269"/>
          <a:stretch/>
        </p:blipFill>
        <p:spPr bwMode="auto">
          <a:xfrm>
            <a:off x="-36274" y="3645024"/>
            <a:ext cx="2387314" cy="23762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240448" y="3597111"/>
            <a:ext cx="696221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latin typeface="Georgia" panose="02040502050405020303" pitchFamily="18" charset="0"/>
              </a:rPr>
              <a:t>Теймураз</a:t>
            </a:r>
            <a:r>
              <a:rPr lang="ru-RU" sz="2400" b="1" dirty="0">
                <a:latin typeface="Georgia" panose="02040502050405020303" pitchFamily="18" charset="0"/>
              </a:rPr>
              <a:t> </a:t>
            </a:r>
            <a:r>
              <a:rPr lang="ru-RU" sz="2400" b="1" dirty="0" err="1">
                <a:latin typeface="Georgia" panose="02040502050405020303" pitchFamily="18" charset="0"/>
              </a:rPr>
              <a:t>Вашакмадзе</a:t>
            </a:r>
            <a:r>
              <a:rPr lang="ru-RU" sz="2400" b="1" dirty="0">
                <a:latin typeface="Georgia" panose="02040502050405020303" pitchFamily="18" charset="0"/>
              </a:rPr>
              <a:t>, </a:t>
            </a:r>
            <a:endParaRPr lang="ru-RU" sz="2400" b="1" dirty="0" smtClean="0">
              <a:latin typeface="Georgia" panose="02040502050405020303" pitchFamily="18" charset="0"/>
            </a:endParaRPr>
          </a:p>
          <a:p>
            <a:r>
              <a:rPr lang="ru-RU" sz="2400" i="1" dirty="0" smtClean="0">
                <a:latin typeface="Georgia" panose="02040502050405020303" pitchFamily="18" charset="0"/>
              </a:rPr>
              <a:t>Исполнительный Директор</a:t>
            </a:r>
            <a:r>
              <a:rPr lang="en-US" sz="2400" i="1" dirty="0" smtClean="0">
                <a:latin typeface="Georgia" panose="02040502050405020303" pitchFamily="18" charset="0"/>
              </a:rPr>
              <a:t> RGG Capital</a:t>
            </a:r>
            <a:endParaRPr lang="ru-RU" sz="2400" i="1" dirty="0">
              <a:latin typeface="Georgia" panose="02040502050405020303" pitchFamily="18" charset="0"/>
            </a:endParaRPr>
          </a:p>
          <a:p>
            <a:endParaRPr lang="ru-RU" sz="1600" dirty="0" smtClean="0">
              <a:latin typeface="Georgia" panose="02040502050405020303" pitchFamily="18" charset="0"/>
            </a:endParaRPr>
          </a:p>
          <a:p>
            <a:r>
              <a:rPr lang="ru-RU" sz="2400" dirty="0" smtClean="0">
                <a:latin typeface="Georgia" panose="02040502050405020303" pitchFamily="18" charset="0"/>
              </a:rPr>
              <a:t>Профессионал </a:t>
            </a:r>
            <a:r>
              <a:rPr lang="ru-RU" sz="2400" dirty="0">
                <a:latin typeface="Georgia" panose="02040502050405020303" pitchFamily="18" charset="0"/>
              </a:rPr>
              <a:t>в области финансов и инвестиций с девятилетним опытом работы. </a:t>
            </a:r>
            <a:r>
              <a:rPr lang="ru-RU" sz="2400" dirty="0" smtClean="0">
                <a:latin typeface="Georgia" panose="02040502050405020303" pitchFamily="18" charset="0"/>
              </a:rPr>
              <a:t>Участвовал в качестве руководителя проектов в сделках с общей стоимостью более </a:t>
            </a:r>
            <a:r>
              <a:rPr lang="en-US" sz="2400" dirty="0" smtClean="0">
                <a:latin typeface="Georgia" panose="02040502050405020303" pitchFamily="18" charset="0"/>
              </a:rPr>
              <a:t>$</a:t>
            </a:r>
            <a:r>
              <a:rPr lang="ru-RU" sz="2400" dirty="0" smtClean="0">
                <a:latin typeface="Georgia" panose="02040502050405020303" pitchFamily="18" charset="0"/>
              </a:rPr>
              <a:t>500 млн.</a:t>
            </a:r>
            <a:endParaRPr lang="ru-RU" sz="2400" dirty="0">
              <a:latin typeface="Georgia" panose="02040502050405020303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6780" y="3082190"/>
            <a:ext cx="3214341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254B71"/>
              </a:buClr>
              <a:buSzPct val="120000"/>
              <a:buNone/>
            </a:pPr>
            <a:r>
              <a:rPr lang="ru-RU" sz="2800" b="1" dirty="0">
                <a:latin typeface="Georgia" panose="02040502050405020303" pitchFamily="18" charset="0"/>
              </a:rPr>
              <a:t>Автор доклада: </a:t>
            </a:r>
          </a:p>
        </p:txBody>
      </p:sp>
    </p:spTree>
    <p:extLst>
      <p:ext uri="{BB962C8B-B14F-4D97-AF65-F5344CB8AC3E}">
        <p14:creationId xmlns:p14="http://schemas.microsoft.com/office/powerpoint/2010/main" val="307840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Причины провалов сделок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30648" y="2204864"/>
            <a:ext cx="9174647" cy="352839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36"/>
          <p:cNvSpPr/>
          <p:nvPr/>
        </p:nvSpPr>
        <p:spPr>
          <a:xfrm>
            <a:off x="3995936" y="2204864"/>
            <a:ext cx="5148063" cy="3528392"/>
          </a:xfrm>
          <a:custGeom>
            <a:avLst/>
            <a:gdLst>
              <a:gd name="connsiteX0" fmla="*/ 0 w 4860031"/>
              <a:gd name="connsiteY0" fmla="*/ 0 h 1230504"/>
              <a:gd name="connsiteX1" fmla="*/ 4860031 w 4860031"/>
              <a:gd name="connsiteY1" fmla="*/ 0 h 1230504"/>
              <a:gd name="connsiteX2" fmla="*/ 4860031 w 4860031"/>
              <a:gd name="connsiteY2" fmla="*/ 1230504 h 1230504"/>
              <a:gd name="connsiteX3" fmla="*/ 0 w 4860031"/>
              <a:gd name="connsiteY3" fmla="*/ 1230504 h 1230504"/>
              <a:gd name="connsiteX4" fmla="*/ 0 w 4860031"/>
              <a:gd name="connsiteY4" fmla="*/ 0 h 1230504"/>
              <a:gd name="connsiteX0" fmla="*/ 0 w 4860031"/>
              <a:gd name="connsiteY0" fmla="*/ 0 h 1230504"/>
              <a:gd name="connsiteX1" fmla="*/ 4860031 w 4860031"/>
              <a:gd name="connsiteY1" fmla="*/ 0 h 1230504"/>
              <a:gd name="connsiteX2" fmla="*/ 4860031 w 4860031"/>
              <a:gd name="connsiteY2" fmla="*/ 1230504 h 1230504"/>
              <a:gd name="connsiteX3" fmla="*/ 304800 w 4860031"/>
              <a:gd name="connsiteY3" fmla="*/ 1230504 h 1230504"/>
              <a:gd name="connsiteX4" fmla="*/ 0 w 4860031"/>
              <a:gd name="connsiteY4" fmla="*/ 0 h 1230504"/>
              <a:gd name="connsiteX0" fmla="*/ 0 w 4860031"/>
              <a:gd name="connsiteY0" fmla="*/ 0 h 1242696"/>
              <a:gd name="connsiteX1" fmla="*/ 4860031 w 4860031"/>
              <a:gd name="connsiteY1" fmla="*/ 0 h 1242696"/>
              <a:gd name="connsiteX2" fmla="*/ 4860031 w 4860031"/>
              <a:gd name="connsiteY2" fmla="*/ 1230504 h 1242696"/>
              <a:gd name="connsiteX3" fmla="*/ 377952 w 4860031"/>
              <a:gd name="connsiteY3" fmla="*/ 1242696 h 1242696"/>
              <a:gd name="connsiteX4" fmla="*/ 0 w 4860031"/>
              <a:gd name="connsiteY4" fmla="*/ 0 h 1242696"/>
              <a:gd name="connsiteX0" fmla="*/ 0 w 4860031"/>
              <a:gd name="connsiteY0" fmla="*/ 0 h 1231486"/>
              <a:gd name="connsiteX1" fmla="*/ 4860031 w 4860031"/>
              <a:gd name="connsiteY1" fmla="*/ 0 h 1231486"/>
              <a:gd name="connsiteX2" fmla="*/ 4860031 w 4860031"/>
              <a:gd name="connsiteY2" fmla="*/ 1230504 h 1231486"/>
              <a:gd name="connsiteX3" fmla="*/ 778002 w 4860031"/>
              <a:gd name="connsiteY3" fmla="*/ 1231486 h 1231486"/>
              <a:gd name="connsiteX4" fmla="*/ 0 w 4860031"/>
              <a:gd name="connsiteY4" fmla="*/ 0 h 1231486"/>
              <a:gd name="connsiteX0" fmla="*/ 0 w 4860031"/>
              <a:gd name="connsiteY0" fmla="*/ 0 h 1231486"/>
              <a:gd name="connsiteX1" fmla="*/ 4860031 w 4860031"/>
              <a:gd name="connsiteY1" fmla="*/ 0 h 1231486"/>
              <a:gd name="connsiteX2" fmla="*/ 4860031 w 4860031"/>
              <a:gd name="connsiteY2" fmla="*/ 1230504 h 1231486"/>
              <a:gd name="connsiteX3" fmla="*/ 835152 w 4860031"/>
              <a:gd name="connsiteY3" fmla="*/ 1231486 h 1231486"/>
              <a:gd name="connsiteX4" fmla="*/ 0 w 4860031"/>
              <a:gd name="connsiteY4" fmla="*/ 0 h 1231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0031" h="1231486">
                <a:moveTo>
                  <a:pt x="0" y="0"/>
                </a:moveTo>
                <a:lnTo>
                  <a:pt x="4860031" y="0"/>
                </a:lnTo>
                <a:lnTo>
                  <a:pt x="4860031" y="1230504"/>
                </a:lnTo>
                <a:lnTo>
                  <a:pt x="835152" y="123148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254B71">
                  <a:tint val="66000"/>
                  <a:satMod val="160000"/>
                </a:srgbClr>
              </a:gs>
              <a:gs pos="50000">
                <a:srgbClr val="254B71">
                  <a:tint val="44500"/>
                  <a:satMod val="160000"/>
                </a:srgbClr>
              </a:gs>
              <a:gs pos="100000">
                <a:srgbClr val="254B71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179388" y="1268760"/>
            <a:ext cx="4104580" cy="543612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/>
              <a:t>Плохая сделка</a:t>
            </a:r>
            <a:endParaRPr lang="ru-RU" sz="2400" b="1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 bwMode="auto">
          <a:xfrm>
            <a:off x="4860032" y="1301211"/>
            <a:ext cx="4104580" cy="54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6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15950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4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2pPr>
            <a:lvl3pPr marL="987425" indent="-1920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2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3pPr>
            <a:lvl4pPr marL="13398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4pPr>
            <a:lvl5pPr marL="1703388" indent="-184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5pPr>
            <a:lvl6pPr marL="21605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6pPr>
            <a:lvl7pPr marL="26177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7pPr>
            <a:lvl8pPr marL="30749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8pPr>
            <a:lvl9pPr marL="35321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kern="0" dirty="0" smtClean="0"/>
              <a:t>Плохая интеграция</a:t>
            </a:r>
            <a:endParaRPr lang="ru-RU" sz="2400" b="1" kern="0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59562" y="2492896"/>
            <a:ext cx="4224406" cy="2874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6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15950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4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2pPr>
            <a:lvl3pPr marL="987425" indent="-1920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2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3pPr>
            <a:lvl4pPr marL="13398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4pPr>
            <a:lvl5pPr marL="1703388" indent="-184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5pPr>
            <a:lvl6pPr marL="21605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6pPr>
            <a:lvl7pPr marL="26177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7pPr>
            <a:lvl8pPr marL="30749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8pPr>
            <a:lvl9pPr marL="35321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57200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/>
              <a:t>При отсутствии стратегического </a:t>
            </a:r>
            <a:r>
              <a:rPr lang="ru-RU" sz="2400" dirty="0"/>
              <a:t>и экономического </a:t>
            </a:r>
            <a:r>
              <a:rPr lang="ru-RU" sz="2400" dirty="0" smtClean="0"/>
              <a:t>обоснования стоимость </a:t>
            </a:r>
            <a:r>
              <a:rPr lang="ru-RU" sz="2400" dirty="0"/>
              <a:t>объединенной компании будет ниже, чем компании стоили по отдельности до </a:t>
            </a:r>
            <a:r>
              <a:rPr lang="ru-RU" sz="2400" dirty="0" smtClean="0"/>
              <a:t>слияния.</a:t>
            </a:r>
            <a:endParaRPr lang="ru-RU" sz="2400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 bwMode="auto">
          <a:xfrm>
            <a:off x="4283968" y="2498569"/>
            <a:ext cx="4860031" cy="2730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6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15950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4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2pPr>
            <a:lvl3pPr marL="987425" indent="-1920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2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3pPr>
            <a:lvl4pPr marL="13398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4pPr>
            <a:lvl5pPr marL="1703388" indent="-184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5pPr>
            <a:lvl6pPr marL="21605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6pPr>
            <a:lvl7pPr marL="26177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7pPr>
            <a:lvl8pPr marL="30749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8pPr>
            <a:lvl9pPr marL="35321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57200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/>
              <a:t>Если компания-покупатель будет неправильно осуществлять интеграцию поглощенной компании, то стоимость будет разрушена несмотря на стратегическое и экономической обоснование сделки.</a:t>
            </a:r>
          </a:p>
        </p:txBody>
      </p:sp>
    </p:spTree>
    <p:extLst>
      <p:ext uri="{BB962C8B-B14F-4D97-AF65-F5344CB8AC3E}">
        <p14:creationId xmlns:p14="http://schemas.microsoft.com/office/powerpoint/2010/main" val="52996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рямоугольник 36"/>
          <p:cNvSpPr/>
          <p:nvPr/>
        </p:nvSpPr>
        <p:spPr>
          <a:xfrm>
            <a:off x="-1" y="1920106"/>
            <a:ext cx="9143999" cy="420280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6"/>
          <p:cNvSpPr/>
          <p:nvPr/>
        </p:nvSpPr>
        <p:spPr>
          <a:xfrm>
            <a:off x="3911894" y="1920106"/>
            <a:ext cx="5232105" cy="4202806"/>
          </a:xfrm>
          <a:custGeom>
            <a:avLst/>
            <a:gdLst>
              <a:gd name="connsiteX0" fmla="*/ 0 w 4860031"/>
              <a:gd name="connsiteY0" fmla="*/ 0 h 1230504"/>
              <a:gd name="connsiteX1" fmla="*/ 4860031 w 4860031"/>
              <a:gd name="connsiteY1" fmla="*/ 0 h 1230504"/>
              <a:gd name="connsiteX2" fmla="*/ 4860031 w 4860031"/>
              <a:gd name="connsiteY2" fmla="*/ 1230504 h 1230504"/>
              <a:gd name="connsiteX3" fmla="*/ 0 w 4860031"/>
              <a:gd name="connsiteY3" fmla="*/ 1230504 h 1230504"/>
              <a:gd name="connsiteX4" fmla="*/ 0 w 4860031"/>
              <a:gd name="connsiteY4" fmla="*/ 0 h 1230504"/>
              <a:gd name="connsiteX0" fmla="*/ 0 w 4860031"/>
              <a:gd name="connsiteY0" fmla="*/ 0 h 1230504"/>
              <a:gd name="connsiteX1" fmla="*/ 4860031 w 4860031"/>
              <a:gd name="connsiteY1" fmla="*/ 0 h 1230504"/>
              <a:gd name="connsiteX2" fmla="*/ 4860031 w 4860031"/>
              <a:gd name="connsiteY2" fmla="*/ 1230504 h 1230504"/>
              <a:gd name="connsiteX3" fmla="*/ 304800 w 4860031"/>
              <a:gd name="connsiteY3" fmla="*/ 1230504 h 1230504"/>
              <a:gd name="connsiteX4" fmla="*/ 0 w 4860031"/>
              <a:gd name="connsiteY4" fmla="*/ 0 h 1230504"/>
              <a:gd name="connsiteX0" fmla="*/ 0 w 4860031"/>
              <a:gd name="connsiteY0" fmla="*/ 0 h 1242696"/>
              <a:gd name="connsiteX1" fmla="*/ 4860031 w 4860031"/>
              <a:gd name="connsiteY1" fmla="*/ 0 h 1242696"/>
              <a:gd name="connsiteX2" fmla="*/ 4860031 w 4860031"/>
              <a:gd name="connsiteY2" fmla="*/ 1230504 h 1242696"/>
              <a:gd name="connsiteX3" fmla="*/ 377952 w 4860031"/>
              <a:gd name="connsiteY3" fmla="*/ 1242696 h 1242696"/>
              <a:gd name="connsiteX4" fmla="*/ 0 w 4860031"/>
              <a:gd name="connsiteY4" fmla="*/ 0 h 1242696"/>
              <a:gd name="connsiteX0" fmla="*/ 0 w 4860031"/>
              <a:gd name="connsiteY0" fmla="*/ 0 h 1231486"/>
              <a:gd name="connsiteX1" fmla="*/ 4860031 w 4860031"/>
              <a:gd name="connsiteY1" fmla="*/ 0 h 1231486"/>
              <a:gd name="connsiteX2" fmla="*/ 4860031 w 4860031"/>
              <a:gd name="connsiteY2" fmla="*/ 1230504 h 1231486"/>
              <a:gd name="connsiteX3" fmla="*/ 778002 w 4860031"/>
              <a:gd name="connsiteY3" fmla="*/ 1231486 h 1231486"/>
              <a:gd name="connsiteX4" fmla="*/ 0 w 4860031"/>
              <a:gd name="connsiteY4" fmla="*/ 0 h 1231486"/>
              <a:gd name="connsiteX0" fmla="*/ 0 w 4860031"/>
              <a:gd name="connsiteY0" fmla="*/ 0 h 1231486"/>
              <a:gd name="connsiteX1" fmla="*/ 4860031 w 4860031"/>
              <a:gd name="connsiteY1" fmla="*/ 0 h 1231486"/>
              <a:gd name="connsiteX2" fmla="*/ 4860031 w 4860031"/>
              <a:gd name="connsiteY2" fmla="*/ 1230504 h 1231486"/>
              <a:gd name="connsiteX3" fmla="*/ 835152 w 4860031"/>
              <a:gd name="connsiteY3" fmla="*/ 1231486 h 1231486"/>
              <a:gd name="connsiteX4" fmla="*/ 0 w 4860031"/>
              <a:gd name="connsiteY4" fmla="*/ 0 h 1231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0031" h="1231486">
                <a:moveTo>
                  <a:pt x="0" y="0"/>
                </a:moveTo>
                <a:lnTo>
                  <a:pt x="4860031" y="0"/>
                </a:lnTo>
                <a:lnTo>
                  <a:pt x="4860031" y="1230504"/>
                </a:lnTo>
                <a:lnTo>
                  <a:pt x="835152" y="123148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254B71">
                  <a:tint val="66000"/>
                  <a:satMod val="160000"/>
                </a:srgbClr>
              </a:gs>
              <a:gs pos="50000">
                <a:srgbClr val="254B71">
                  <a:tint val="44500"/>
                  <a:satMod val="160000"/>
                </a:srgbClr>
              </a:gs>
              <a:gs pos="100000">
                <a:srgbClr val="254B71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625" y="156956"/>
            <a:ext cx="8736811" cy="648816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3600" dirty="0"/>
              <a:t>Область ведения </a:t>
            </a:r>
            <a:r>
              <a:rPr lang="ru-RU" sz="3600" dirty="0" smtClean="0"/>
              <a:t>переговоров в сделках</a:t>
            </a:r>
            <a:endParaRPr lang="ru-RU" sz="3600" dirty="0"/>
          </a:p>
        </p:txBody>
      </p:sp>
      <p:sp>
        <p:nvSpPr>
          <p:cNvPr id="40" name="Объект 2"/>
          <p:cNvSpPr>
            <a:spLocks noGrp="1"/>
          </p:cNvSpPr>
          <p:nvPr>
            <p:ph idx="1"/>
          </p:nvPr>
        </p:nvSpPr>
        <p:spPr>
          <a:xfrm>
            <a:off x="179388" y="1268760"/>
            <a:ext cx="2448395" cy="543612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Buy-side</a:t>
            </a:r>
            <a:endParaRPr lang="ru-RU" sz="2400" b="1" dirty="0"/>
          </a:p>
        </p:txBody>
      </p:sp>
      <p:sp>
        <p:nvSpPr>
          <p:cNvPr id="41" name="Объект 2"/>
          <p:cNvSpPr txBox="1">
            <a:spLocks/>
          </p:cNvSpPr>
          <p:nvPr/>
        </p:nvSpPr>
        <p:spPr bwMode="auto">
          <a:xfrm>
            <a:off x="7380312" y="1268761"/>
            <a:ext cx="1763686" cy="54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6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15950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4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2pPr>
            <a:lvl3pPr marL="987425" indent="-1920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2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3pPr>
            <a:lvl4pPr marL="13398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4pPr>
            <a:lvl5pPr marL="1703388" indent="-184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5pPr>
            <a:lvl6pPr marL="21605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6pPr>
            <a:lvl7pPr marL="26177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7pPr>
            <a:lvl8pPr marL="30749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8pPr>
            <a:lvl9pPr marL="35321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400" b="1" kern="0" dirty="0" smtClean="0"/>
              <a:t>Sell-side</a:t>
            </a:r>
            <a:endParaRPr lang="ru-RU" sz="2400" b="1" kern="0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539552" y="3140965"/>
            <a:ext cx="7920880" cy="1789164"/>
            <a:chOff x="323528" y="3140966"/>
            <a:chExt cx="4680520" cy="1293366"/>
          </a:xfrm>
        </p:grpSpPr>
        <p:sp>
          <p:nvSpPr>
            <p:cNvPr id="42" name="Двойные фигурные скобки 41"/>
            <p:cNvSpPr/>
            <p:nvPr/>
          </p:nvSpPr>
          <p:spPr>
            <a:xfrm>
              <a:off x="323528" y="3140966"/>
              <a:ext cx="4680520" cy="1293366"/>
            </a:xfrm>
            <a:prstGeom prst="bracePair">
              <a:avLst/>
            </a:prstGeom>
            <a:solidFill>
              <a:srgbClr val="D6E3F2">
                <a:alpha val="27000"/>
              </a:srgbClr>
            </a:solidFill>
            <a:ln w="28575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8" name="Прямая соединительная линия 47"/>
            <p:cNvCxnSpPr/>
            <p:nvPr/>
          </p:nvCxnSpPr>
          <p:spPr>
            <a:xfrm>
              <a:off x="536279" y="3140966"/>
              <a:ext cx="4261925" cy="0"/>
            </a:xfrm>
            <a:prstGeom prst="line">
              <a:avLst/>
            </a:prstGeom>
            <a:ln w="28575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>
              <a:off x="536279" y="4434332"/>
              <a:ext cx="4261925" cy="0"/>
            </a:xfrm>
            <a:prstGeom prst="line">
              <a:avLst/>
            </a:prstGeom>
            <a:ln w="28575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5" name="Скругленная соединительная линия 64"/>
          <p:cNvCxnSpPr/>
          <p:nvPr/>
        </p:nvCxnSpPr>
        <p:spPr>
          <a:xfrm rot="16200000" flipH="1">
            <a:off x="5536613" y="5036969"/>
            <a:ext cx="699800" cy="631987"/>
          </a:xfrm>
          <a:prstGeom prst="curvedConnector3">
            <a:avLst>
              <a:gd name="adj1" fmla="val 50000"/>
            </a:avLst>
          </a:prstGeom>
          <a:ln w="28575">
            <a:solidFill>
              <a:srgbClr val="C0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Объект 2"/>
          <p:cNvSpPr txBox="1">
            <a:spLocks/>
          </p:cNvSpPr>
          <p:nvPr/>
        </p:nvSpPr>
        <p:spPr bwMode="auto">
          <a:xfrm>
            <a:off x="6202507" y="5254684"/>
            <a:ext cx="3041410" cy="1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6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15950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4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2pPr>
            <a:lvl3pPr marL="987425" indent="-1920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2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3pPr>
            <a:lvl4pPr marL="13398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4pPr>
            <a:lvl5pPr marL="1703388" indent="-184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5pPr>
            <a:lvl6pPr marL="21605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6pPr>
            <a:lvl7pPr marL="26177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7pPr>
            <a:lvl8pPr marL="30749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8pPr>
            <a:lvl9pPr marL="35321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ru-RU" sz="2400" kern="0" dirty="0" smtClean="0"/>
              <a:t>Область ведения переговоров</a:t>
            </a:r>
            <a:endParaRPr lang="ru-RU" sz="2400" kern="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441545" y="2248742"/>
            <a:ext cx="0" cy="3685729"/>
          </a:xfrm>
          <a:prstGeom prst="line">
            <a:avLst/>
          </a:prstGeom>
          <a:ln w="57150">
            <a:solidFill>
              <a:srgbClr val="254B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4690919" y="3140968"/>
            <a:ext cx="50193" cy="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718803" y="5215586"/>
            <a:ext cx="2214044" cy="80570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lnSpc>
                <a:spcPct val="90000"/>
              </a:lnSpc>
              <a:defRPr sz="2400">
                <a:solidFill>
                  <a:schemeClr val="tx1"/>
                </a:solidFill>
                <a:latin typeface="Georgia" panose="02040502050405020303" pitchFamily="18" charset="0"/>
              </a:defRPr>
            </a:lvl1pPr>
          </a:lstStyle>
          <a:p>
            <a:pPr algn="r"/>
            <a:r>
              <a:rPr lang="ru-RU" dirty="0"/>
              <a:t>Стоимость бизнеса как она есть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-468560" y="2104124"/>
            <a:ext cx="4133511" cy="80570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defRPr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algn="r">
              <a:lnSpc>
                <a:spcPct val="90000"/>
              </a:lnSpc>
            </a:pPr>
            <a:r>
              <a:rPr lang="ru-RU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Стоимость бизнеса с учетом синергетических эффектов</a:t>
            </a:r>
            <a:endParaRPr lang="ru-RU" sz="2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87624" y="3718902"/>
            <a:ext cx="2648825" cy="80570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lnSpc>
                <a:spcPct val="90000"/>
              </a:lnSpc>
              <a:defRPr sz="2400">
                <a:solidFill>
                  <a:schemeClr val="tx1"/>
                </a:solidFill>
                <a:latin typeface="Georgia" panose="02040502050405020303" pitchFamily="18" charset="0"/>
              </a:defRPr>
            </a:lvl1pPr>
          </a:lstStyle>
          <a:p>
            <a:pPr algn="r"/>
            <a:r>
              <a:rPr lang="ru-RU" dirty="0"/>
              <a:t>Стоимость бизнеса с учетом контроля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flipH="1">
            <a:off x="3996616" y="5934471"/>
            <a:ext cx="471122" cy="0"/>
          </a:xfrm>
          <a:prstGeom prst="line">
            <a:avLst/>
          </a:prstGeom>
          <a:ln w="57150">
            <a:solidFill>
              <a:srgbClr val="254B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H="1">
            <a:off x="3996616" y="4221088"/>
            <a:ext cx="471122" cy="0"/>
          </a:xfrm>
          <a:prstGeom prst="line">
            <a:avLst/>
          </a:prstGeom>
          <a:ln w="57150">
            <a:solidFill>
              <a:srgbClr val="254B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>
            <a:off x="3996616" y="3140968"/>
            <a:ext cx="471122" cy="0"/>
          </a:xfrm>
          <a:prstGeom prst="line">
            <a:avLst/>
          </a:prstGeom>
          <a:ln w="57150">
            <a:solidFill>
              <a:srgbClr val="254B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>
            <a:off x="4433056" y="4930130"/>
            <a:ext cx="471122" cy="0"/>
          </a:xfrm>
          <a:prstGeom prst="line">
            <a:avLst/>
          </a:prstGeom>
          <a:ln w="57150">
            <a:solidFill>
              <a:srgbClr val="254B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570520" y="3432655"/>
            <a:ext cx="2541560" cy="120578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lnSpc>
                <a:spcPct val="90000"/>
              </a:lnSpc>
              <a:defRPr sz="2400">
                <a:solidFill>
                  <a:schemeClr val="tx1"/>
                </a:solidFill>
                <a:latin typeface="Georgia" panose="02040502050405020303" pitchFamily="18" charset="0"/>
              </a:defRPr>
            </a:lvl1pPr>
          </a:lstStyle>
          <a:p>
            <a:pPr algn="l"/>
            <a:r>
              <a:rPr lang="ru-RU" dirty="0"/>
              <a:t>Минимально приемлемая стоимость для продавца</a:t>
            </a: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 flipH="1">
            <a:off x="4427984" y="2276872"/>
            <a:ext cx="471122" cy="0"/>
          </a:xfrm>
          <a:prstGeom prst="line">
            <a:avLst/>
          </a:prstGeom>
          <a:ln w="57150">
            <a:solidFill>
              <a:srgbClr val="254B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097543" y="1904082"/>
            <a:ext cx="3724894" cy="120578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ctr">
              <a:lnSpc>
                <a:spcPct val="90000"/>
              </a:lnSpc>
              <a:defRPr sz="2400">
                <a:solidFill>
                  <a:schemeClr val="tx1"/>
                </a:solidFill>
                <a:latin typeface="Georgia" panose="02040502050405020303" pitchFamily="18" charset="0"/>
              </a:defRPr>
            </a:lvl1pPr>
          </a:lstStyle>
          <a:p>
            <a:r>
              <a:rPr lang="ru-RU" dirty="0" smtClean="0"/>
              <a:t>Желаемая стоимость для продавца</a:t>
            </a:r>
            <a:endParaRPr lang="ru-RU" dirty="0"/>
          </a:p>
        </p:txBody>
      </p:sp>
      <p:cxnSp>
        <p:nvCxnSpPr>
          <p:cNvPr id="71" name="Скругленная соединительная линия 70"/>
          <p:cNvCxnSpPr/>
          <p:nvPr/>
        </p:nvCxnSpPr>
        <p:spPr>
          <a:xfrm>
            <a:off x="4997625" y="2270873"/>
            <a:ext cx="696183" cy="438047"/>
          </a:xfrm>
          <a:prstGeom prst="curvedConnector3">
            <a:avLst>
              <a:gd name="adj1" fmla="val 50000"/>
            </a:avLst>
          </a:prstGeom>
          <a:ln w="28575">
            <a:solidFill>
              <a:srgbClr val="254B71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Скругленная соединительная линия 71"/>
          <p:cNvCxnSpPr>
            <a:endCxn id="67" idx="1"/>
          </p:cNvCxnSpPr>
          <p:nvPr/>
        </p:nvCxnSpPr>
        <p:spPr>
          <a:xfrm rot="5400000" flipH="1" flipV="1">
            <a:off x="4850813" y="4083843"/>
            <a:ext cx="768002" cy="671412"/>
          </a:xfrm>
          <a:prstGeom prst="curvedConnector2">
            <a:avLst/>
          </a:prstGeom>
          <a:ln w="28575">
            <a:solidFill>
              <a:srgbClr val="254B71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Скругленная соединительная линия 75"/>
          <p:cNvCxnSpPr>
            <a:endCxn id="32" idx="3"/>
          </p:cNvCxnSpPr>
          <p:nvPr/>
        </p:nvCxnSpPr>
        <p:spPr>
          <a:xfrm rot="16200000" flipV="1">
            <a:off x="3550255" y="2621671"/>
            <a:ext cx="561058" cy="331665"/>
          </a:xfrm>
          <a:prstGeom prst="curvedConnector2">
            <a:avLst/>
          </a:prstGeom>
          <a:ln w="28575">
            <a:solidFill>
              <a:srgbClr val="254B71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80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939784"/>
            <a:ext cx="9144000" cy="1653862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  <a:lumMod val="45000"/>
                  <a:lumOff val="55000"/>
                </a:schemeClr>
              </a:gs>
              <a:gs pos="50000">
                <a:schemeClr val="tx1">
                  <a:tint val="44500"/>
                  <a:satMod val="160000"/>
                  <a:lumMod val="45000"/>
                  <a:lumOff val="55000"/>
                </a:schemeClr>
              </a:gs>
              <a:gs pos="100000">
                <a:schemeClr val="tx1">
                  <a:tint val="23500"/>
                  <a:satMod val="160000"/>
                  <a:lumMod val="45000"/>
                  <a:lumOff val="5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3600" dirty="0"/>
              <a:t>Процесс </a:t>
            </a:r>
            <a:r>
              <a:rPr lang="en-US" sz="3600" dirty="0"/>
              <a:t>M&amp;A</a:t>
            </a:r>
            <a:endParaRPr lang="ru-RU" sz="36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28074" y="1052736"/>
            <a:ext cx="9099481" cy="668023"/>
            <a:chOff x="137895" y="1244846"/>
            <a:chExt cx="9099480" cy="668023"/>
          </a:xfrm>
          <a:gradFill flip="none" rotWithShape="1">
            <a:gsLst>
              <a:gs pos="0">
                <a:srgbClr val="254B71">
                  <a:shade val="30000"/>
                  <a:satMod val="115000"/>
                </a:srgbClr>
              </a:gs>
              <a:gs pos="50000">
                <a:srgbClr val="254B71">
                  <a:shade val="67500"/>
                  <a:satMod val="115000"/>
                </a:srgbClr>
              </a:gs>
              <a:gs pos="100000">
                <a:srgbClr val="254B71">
                  <a:shade val="100000"/>
                  <a:satMod val="115000"/>
                </a:srgbClr>
              </a:gs>
            </a:gsLst>
            <a:lin ang="0" scaled="1"/>
            <a:tileRect/>
          </a:gradFill>
        </p:grpSpPr>
        <p:grpSp>
          <p:nvGrpSpPr>
            <p:cNvPr id="3" name="Группа 2"/>
            <p:cNvGrpSpPr/>
            <p:nvPr/>
          </p:nvGrpSpPr>
          <p:grpSpPr>
            <a:xfrm>
              <a:off x="137895" y="1244846"/>
              <a:ext cx="7632848" cy="664804"/>
              <a:chOff x="35496" y="1124744"/>
              <a:chExt cx="7967143" cy="664804"/>
            </a:xfrm>
            <a:grpFill/>
          </p:grpSpPr>
          <p:grpSp>
            <p:nvGrpSpPr>
              <p:cNvPr id="29" name="Группа 28"/>
              <p:cNvGrpSpPr/>
              <p:nvPr/>
            </p:nvGrpSpPr>
            <p:grpSpPr>
              <a:xfrm>
                <a:off x="35496" y="1124744"/>
                <a:ext cx="3314941" cy="664804"/>
                <a:chOff x="0" y="576036"/>
                <a:chExt cx="3829720" cy="429760"/>
              </a:xfrm>
              <a:grpFill/>
            </p:grpSpPr>
            <p:sp>
              <p:nvSpPr>
                <p:cNvPr id="30" name="Нашивка 29"/>
                <p:cNvSpPr/>
                <p:nvPr/>
              </p:nvSpPr>
              <p:spPr>
                <a:xfrm>
                  <a:off x="1791548" y="576036"/>
                  <a:ext cx="2038172" cy="429760"/>
                </a:xfrm>
                <a:prstGeom prst="chevron">
                  <a:avLst/>
                </a:prstGeom>
                <a:grp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n-US" sz="2800" kern="1200" dirty="0" smtClean="0">
                      <a:solidFill>
                        <a:srgbClr val="FFFFFF"/>
                      </a:solidFill>
                      <a:effectLst/>
                      <a:latin typeface="Georgia" panose="02040502050405020303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N</a:t>
                  </a:r>
                  <a:r>
                    <a:rPr lang="en-US" sz="2800" kern="1200" baseline="-25000" dirty="0" smtClean="0">
                      <a:solidFill>
                        <a:srgbClr val="FFFFFF"/>
                      </a:solidFill>
                      <a:effectLst/>
                      <a:latin typeface="Georgia" panose="02040502050405020303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endParaRPr lang="ru-RU" sz="2800" baseline="-25000" dirty="0">
                    <a:effectLst/>
                    <a:latin typeface="Georgia" panose="02040502050405020303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31" name="Пятиугольник 30"/>
                <p:cNvSpPr/>
                <p:nvPr/>
              </p:nvSpPr>
              <p:spPr>
                <a:xfrm>
                  <a:off x="0" y="576037"/>
                  <a:ext cx="2038172" cy="429759"/>
                </a:xfrm>
                <a:prstGeom prst="homePlate">
                  <a:avLst/>
                </a:prstGeom>
                <a:gradFill flip="none" rotWithShape="1">
                  <a:gsLst>
                    <a:gs pos="0">
                      <a:srgbClr val="C00000">
                        <a:shade val="30000"/>
                        <a:satMod val="115000"/>
                      </a:srgbClr>
                    </a:gs>
                    <a:gs pos="50000">
                      <a:srgbClr val="C00000">
                        <a:shade val="67500"/>
                        <a:satMod val="115000"/>
                      </a:srgbClr>
                    </a:gs>
                    <a:gs pos="100000">
                      <a:srgbClr val="C0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en-US" sz="2800" dirty="0">
                      <a:solidFill>
                        <a:srgbClr val="FFFFFF"/>
                      </a:solidFill>
                      <a:latin typeface="Georgia" panose="02040502050405020303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P</a:t>
                  </a:r>
                  <a:endParaRPr lang="ru-RU" sz="2800" dirty="0">
                    <a:effectLst/>
                    <a:latin typeface="Georgia" panose="02040502050405020303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32" name="Нашивка 31"/>
              <p:cNvSpPr/>
              <p:nvPr/>
            </p:nvSpPr>
            <p:spPr>
              <a:xfrm>
                <a:off x="3136964" y="1124744"/>
                <a:ext cx="1764207" cy="664804"/>
              </a:xfrm>
              <a:prstGeom prst="chevron">
                <a:avLst/>
              </a:prstGeom>
              <a:grp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Aft>
                    <a:spcPts val="0"/>
                  </a:spcAft>
                </a:pPr>
                <a:r>
                  <a:rPr lang="en-US" sz="2800" kern="1200" dirty="0" smtClean="0">
                    <a:solidFill>
                      <a:srgbClr val="FFFFFF"/>
                    </a:solidFill>
                    <a:effectLst/>
                    <a:latin typeface="Georgia" panose="02040502050405020303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DD</a:t>
                </a:r>
                <a:endParaRPr lang="ru-RU" sz="2800" dirty="0">
                  <a:effectLst/>
                  <a:latin typeface="Georgia" panose="02040502050405020303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34" name="Нашивка 33"/>
              <p:cNvSpPr/>
              <p:nvPr/>
            </p:nvSpPr>
            <p:spPr>
              <a:xfrm>
                <a:off x="4687698" y="1124744"/>
                <a:ext cx="1764207" cy="664804"/>
              </a:xfrm>
              <a:prstGeom prst="chevron">
                <a:avLst/>
              </a:prstGeom>
              <a:grp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Aft>
                    <a:spcPts val="0"/>
                  </a:spcAft>
                </a:pPr>
                <a:r>
                  <a:rPr lang="en-US" sz="2800" kern="1200" dirty="0" smtClean="0">
                    <a:solidFill>
                      <a:srgbClr val="FFFFFF"/>
                    </a:solidFill>
                    <a:effectLst/>
                    <a:latin typeface="Georgia" panose="02040502050405020303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800" kern="1200" baseline="-25000" dirty="0" smtClean="0">
                    <a:solidFill>
                      <a:srgbClr val="FFFFFF"/>
                    </a:solidFill>
                    <a:effectLst/>
                    <a:latin typeface="Georgia" panose="02040502050405020303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ru-RU" sz="2800" baseline="-25000" dirty="0">
                  <a:effectLst/>
                  <a:latin typeface="Georgia" panose="02040502050405020303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35" name="Нашивка 34"/>
              <p:cNvSpPr/>
              <p:nvPr/>
            </p:nvSpPr>
            <p:spPr>
              <a:xfrm>
                <a:off x="6238432" y="1124744"/>
                <a:ext cx="1764207" cy="664804"/>
              </a:xfrm>
              <a:prstGeom prst="chevron">
                <a:avLst/>
              </a:prstGeom>
              <a:grp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Aft>
                    <a:spcPts val="0"/>
                  </a:spcAft>
                </a:pPr>
                <a:r>
                  <a:rPr lang="en-US" sz="2800" kern="1200" dirty="0" smtClean="0">
                    <a:solidFill>
                      <a:srgbClr val="FFFFFF"/>
                    </a:solidFill>
                    <a:effectLst/>
                    <a:latin typeface="Georgia" panose="02040502050405020303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Deal</a:t>
                </a:r>
                <a:endParaRPr lang="ru-RU" sz="2800" dirty="0">
                  <a:effectLst/>
                  <a:latin typeface="Georgia" panose="02040502050405020303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37" name="Нашивка 36"/>
            <p:cNvSpPr/>
            <p:nvPr/>
          </p:nvSpPr>
          <p:spPr>
            <a:xfrm>
              <a:off x="7546220" y="1248065"/>
              <a:ext cx="1691155" cy="664804"/>
            </a:xfrm>
            <a:custGeom>
              <a:avLst/>
              <a:gdLst>
                <a:gd name="connsiteX0" fmla="*/ 0 w 1690182"/>
                <a:gd name="connsiteY0" fmla="*/ 0 h 664804"/>
                <a:gd name="connsiteX1" fmla="*/ 1357780 w 1690182"/>
                <a:gd name="connsiteY1" fmla="*/ 0 h 664804"/>
                <a:gd name="connsiteX2" fmla="*/ 1690182 w 1690182"/>
                <a:gd name="connsiteY2" fmla="*/ 332402 h 664804"/>
                <a:gd name="connsiteX3" fmla="*/ 1357780 w 1690182"/>
                <a:gd name="connsiteY3" fmla="*/ 664804 h 664804"/>
                <a:gd name="connsiteX4" fmla="*/ 0 w 1690182"/>
                <a:gd name="connsiteY4" fmla="*/ 664804 h 664804"/>
                <a:gd name="connsiteX5" fmla="*/ 332402 w 1690182"/>
                <a:gd name="connsiteY5" fmla="*/ 332402 h 664804"/>
                <a:gd name="connsiteX6" fmla="*/ 0 w 1690182"/>
                <a:gd name="connsiteY6" fmla="*/ 0 h 664804"/>
                <a:gd name="connsiteX0" fmla="*/ 0 w 1690182"/>
                <a:gd name="connsiteY0" fmla="*/ 0 h 664804"/>
                <a:gd name="connsiteX1" fmla="*/ 1672105 w 1690182"/>
                <a:gd name="connsiteY1" fmla="*/ 0 h 664804"/>
                <a:gd name="connsiteX2" fmla="*/ 1690182 w 1690182"/>
                <a:gd name="connsiteY2" fmla="*/ 332402 h 664804"/>
                <a:gd name="connsiteX3" fmla="*/ 1357780 w 1690182"/>
                <a:gd name="connsiteY3" fmla="*/ 664804 h 664804"/>
                <a:gd name="connsiteX4" fmla="*/ 0 w 1690182"/>
                <a:gd name="connsiteY4" fmla="*/ 664804 h 664804"/>
                <a:gd name="connsiteX5" fmla="*/ 332402 w 1690182"/>
                <a:gd name="connsiteY5" fmla="*/ 332402 h 664804"/>
                <a:gd name="connsiteX6" fmla="*/ 0 w 1690182"/>
                <a:gd name="connsiteY6" fmla="*/ 0 h 664804"/>
                <a:gd name="connsiteX0" fmla="*/ 0 w 1690182"/>
                <a:gd name="connsiteY0" fmla="*/ 0 h 664804"/>
                <a:gd name="connsiteX1" fmla="*/ 1672105 w 1690182"/>
                <a:gd name="connsiteY1" fmla="*/ 0 h 664804"/>
                <a:gd name="connsiteX2" fmla="*/ 1690182 w 1690182"/>
                <a:gd name="connsiteY2" fmla="*/ 332402 h 664804"/>
                <a:gd name="connsiteX3" fmla="*/ 1662580 w 1690182"/>
                <a:gd name="connsiteY3" fmla="*/ 664804 h 664804"/>
                <a:gd name="connsiteX4" fmla="*/ 0 w 1690182"/>
                <a:gd name="connsiteY4" fmla="*/ 664804 h 664804"/>
                <a:gd name="connsiteX5" fmla="*/ 332402 w 1690182"/>
                <a:gd name="connsiteY5" fmla="*/ 332402 h 664804"/>
                <a:gd name="connsiteX6" fmla="*/ 0 w 1690182"/>
                <a:gd name="connsiteY6" fmla="*/ 0 h 664804"/>
                <a:gd name="connsiteX0" fmla="*/ 0 w 1700680"/>
                <a:gd name="connsiteY0" fmla="*/ 0 h 664804"/>
                <a:gd name="connsiteX1" fmla="*/ 1700680 w 1700680"/>
                <a:gd name="connsiteY1" fmla="*/ 0 h 664804"/>
                <a:gd name="connsiteX2" fmla="*/ 1690182 w 1700680"/>
                <a:gd name="connsiteY2" fmla="*/ 332402 h 664804"/>
                <a:gd name="connsiteX3" fmla="*/ 1662580 w 1700680"/>
                <a:gd name="connsiteY3" fmla="*/ 664804 h 664804"/>
                <a:gd name="connsiteX4" fmla="*/ 0 w 1700680"/>
                <a:gd name="connsiteY4" fmla="*/ 664804 h 664804"/>
                <a:gd name="connsiteX5" fmla="*/ 332402 w 1700680"/>
                <a:gd name="connsiteY5" fmla="*/ 332402 h 664804"/>
                <a:gd name="connsiteX6" fmla="*/ 0 w 1700680"/>
                <a:gd name="connsiteY6" fmla="*/ 0 h 664804"/>
                <a:gd name="connsiteX0" fmla="*/ 0 w 1700680"/>
                <a:gd name="connsiteY0" fmla="*/ 0 h 664804"/>
                <a:gd name="connsiteX1" fmla="*/ 1700680 w 1700680"/>
                <a:gd name="connsiteY1" fmla="*/ 0 h 664804"/>
                <a:gd name="connsiteX2" fmla="*/ 1690182 w 1700680"/>
                <a:gd name="connsiteY2" fmla="*/ 332402 h 664804"/>
                <a:gd name="connsiteX3" fmla="*/ 1691155 w 1700680"/>
                <a:gd name="connsiteY3" fmla="*/ 664804 h 664804"/>
                <a:gd name="connsiteX4" fmla="*/ 0 w 1700680"/>
                <a:gd name="connsiteY4" fmla="*/ 664804 h 664804"/>
                <a:gd name="connsiteX5" fmla="*/ 332402 w 1700680"/>
                <a:gd name="connsiteY5" fmla="*/ 332402 h 664804"/>
                <a:gd name="connsiteX6" fmla="*/ 0 w 1700680"/>
                <a:gd name="connsiteY6" fmla="*/ 0 h 664804"/>
                <a:gd name="connsiteX0" fmla="*/ 0 w 1691155"/>
                <a:gd name="connsiteY0" fmla="*/ 0 h 664804"/>
                <a:gd name="connsiteX1" fmla="*/ 1691155 w 1691155"/>
                <a:gd name="connsiteY1" fmla="*/ 0 h 664804"/>
                <a:gd name="connsiteX2" fmla="*/ 1690182 w 1691155"/>
                <a:gd name="connsiteY2" fmla="*/ 332402 h 664804"/>
                <a:gd name="connsiteX3" fmla="*/ 1691155 w 1691155"/>
                <a:gd name="connsiteY3" fmla="*/ 664804 h 664804"/>
                <a:gd name="connsiteX4" fmla="*/ 0 w 1691155"/>
                <a:gd name="connsiteY4" fmla="*/ 664804 h 664804"/>
                <a:gd name="connsiteX5" fmla="*/ 332402 w 1691155"/>
                <a:gd name="connsiteY5" fmla="*/ 332402 h 664804"/>
                <a:gd name="connsiteX6" fmla="*/ 0 w 1691155"/>
                <a:gd name="connsiteY6" fmla="*/ 0 h 664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91155" h="664804">
                  <a:moveTo>
                    <a:pt x="0" y="0"/>
                  </a:moveTo>
                  <a:lnTo>
                    <a:pt x="1691155" y="0"/>
                  </a:lnTo>
                  <a:cubicBezTo>
                    <a:pt x="1690831" y="110801"/>
                    <a:pt x="1690506" y="221601"/>
                    <a:pt x="1690182" y="332402"/>
                  </a:cubicBezTo>
                  <a:cubicBezTo>
                    <a:pt x="1690506" y="443203"/>
                    <a:pt x="1690831" y="554003"/>
                    <a:pt x="1691155" y="664804"/>
                  </a:cubicBezTo>
                  <a:lnTo>
                    <a:pt x="0" y="664804"/>
                  </a:lnTo>
                  <a:lnTo>
                    <a:pt x="332402" y="33240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Aft>
                  <a:spcPts val="0"/>
                </a:spcAft>
              </a:pPr>
              <a:r>
                <a:rPr lang="en-US" sz="2800" kern="1200" dirty="0" smtClean="0">
                  <a:solidFill>
                    <a:srgbClr val="FFFFFF"/>
                  </a:solidFill>
                  <a:effectLst/>
                  <a:latin typeface="Georgia" panose="02040502050405020303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ru-RU" sz="2800" dirty="0">
                <a:effectLst/>
                <a:latin typeface="Georgia" panose="02040502050405020303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-2204" y="1772816"/>
            <a:ext cx="466215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Georgia" panose="02040502050405020303" pitchFamily="18" charset="0"/>
              </a:rPr>
              <a:t>P (Planning) – </a:t>
            </a:r>
            <a:r>
              <a:rPr lang="ru-RU" sz="1600" dirty="0" smtClean="0">
                <a:latin typeface="Georgia" panose="02040502050405020303" pitchFamily="18" charset="0"/>
              </a:rPr>
              <a:t>Планирование</a:t>
            </a:r>
          </a:p>
          <a:p>
            <a:r>
              <a:rPr lang="en-US" sz="1600" dirty="0">
                <a:latin typeface="Georgia" panose="02040502050405020303" pitchFamily="18" charset="0"/>
              </a:rPr>
              <a:t>DD (Due Diligence) </a:t>
            </a:r>
            <a:r>
              <a:rPr lang="ru-RU" sz="1600" dirty="0">
                <a:latin typeface="Georgia" panose="02040502050405020303" pitchFamily="18" charset="0"/>
              </a:rPr>
              <a:t>– </a:t>
            </a:r>
            <a:r>
              <a:rPr lang="ru-RU" sz="1600" dirty="0" smtClean="0">
                <a:latin typeface="Georgia" panose="02040502050405020303" pitchFamily="18" charset="0"/>
              </a:rPr>
              <a:t>Проверка</a:t>
            </a:r>
          </a:p>
          <a:p>
            <a:r>
              <a:rPr lang="en-US" sz="1600" dirty="0">
                <a:latin typeface="Georgia" panose="02040502050405020303" pitchFamily="18" charset="0"/>
              </a:rPr>
              <a:t>I (Integration) – </a:t>
            </a:r>
            <a:r>
              <a:rPr lang="ru-RU" sz="1600" dirty="0" smtClean="0">
                <a:latin typeface="Georgia" panose="02040502050405020303" pitchFamily="18" charset="0"/>
              </a:rPr>
              <a:t>Интеграция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-30648" y="2675826"/>
            <a:ext cx="9143999" cy="354558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>
                <a:latin typeface="Georgia" panose="02040502050405020303" pitchFamily="18" charset="0"/>
                <a:cs typeface="+mn-cs"/>
              </a:rPr>
              <a:t>Решение о стратегической целесообразности проведения сделки </a:t>
            </a:r>
            <a:r>
              <a:rPr lang="en-US" sz="2400" dirty="0">
                <a:latin typeface="Georgia" panose="02040502050405020303" pitchFamily="18" charset="0"/>
                <a:cs typeface="+mn-cs"/>
              </a:rPr>
              <a:t>M</a:t>
            </a:r>
            <a:r>
              <a:rPr lang="ru-RU" sz="2400" dirty="0">
                <a:latin typeface="Georgia" panose="02040502050405020303" pitchFamily="18" charset="0"/>
                <a:cs typeface="+mn-cs"/>
              </a:rPr>
              <a:t>&amp;</a:t>
            </a:r>
            <a:r>
              <a:rPr lang="en-US" sz="2400" dirty="0">
                <a:latin typeface="Georgia" panose="02040502050405020303" pitchFamily="18" charset="0"/>
                <a:cs typeface="+mn-cs"/>
              </a:rPr>
              <a:t>A</a:t>
            </a:r>
            <a:r>
              <a:rPr lang="ru-RU" sz="2400" dirty="0">
                <a:latin typeface="Georgia" panose="02040502050405020303" pitchFamily="18" charset="0"/>
                <a:cs typeface="+mn-cs"/>
              </a:rPr>
              <a:t> для усиления конкурентных преимуществ и максимизации стоимости компании;</a:t>
            </a:r>
          </a:p>
          <a:p>
            <a:pPr marL="457200" indent="-457200" eaLnBrk="0" hangingPunc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>
                <a:latin typeface="Georgia" panose="02040502050405020303" pitchFamily="18" charset="0"/>
                <a:cs typeface="+mn-cs"/>
              </a:rPr>
              <a:t>Анализ стратегических альтернатив для сделки </a:t>
            </a:r>
            <a:r>
              <a:rPr lang="en-US" sz="2400" dirty="0">
                <a:latin typeface="Georgia" panose="02040502050405020303" pitchFamily="18" charset="0"/>
                <a:cs typeface="+mn-cs"/>
              </a:rPr>
              <a:t>M</a:t>
            </a:r>
            <a:r>
              <a:rPr lang="ru-RU" sz="2400" dirty="0">
                <a:latin typeface="Georgia" panose="02040502050405020303" pitchFamily="18" charset="0"/>
                <a:cs typeface="+mn-cs"/>
              </a:rPr>
              <a:t>&amp;</a:t>
            </a:r>
            <a:r>
              <a:rPr lang="en-US" sz="2400" dirty="0" smtClean="0">
                <a:latin typeface="Georgia" panose="02040502050405020303" pitchFamily="18" charset="0"/>
                <a:cs typeface="+mn-cs"/>
              </a:rPr>
              <a:t>A</a:t>
            </a:r>
            <a:r>
              <a:rPr lang="ru-RU" sz="2400" dirty="0" smtClean="0">
                <a:latin typeface="Georgia" panose="02040502050405020303" pitchFamily="18" charset="0"/>
                <a:cs typeface="+mn-cs"/>
              </a:rPr>
              <a:t>;</a:t>
            </a:r>
            <a:endParaRPr lang="ru-RU" sz="2400" dirty="0">
              <a:latin typeface="Georgia" panose="02040502050405020303" pitchFamily="18" charset="0"/>
              <a:cs typeface="+mn-cs"/>
            </a:endParaRPr>
          </a:p>
          <a:p>
            <a:pPr marL="457200" indent="-457200" eaLnBrk="0" hangingPunc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>
                <a:latin typeface="Georgia" panose="02040502050405020303" pitchFamily="18" charset="0"/>
                <a:cs typeface="+mn-cs"/>
              </a:rPr>
              <a:t>Оцифровка стратегических альтернатив и оцифровка синергетических эффектов от сделки;</a:t>
            </a:r>
          </a:p>
          <a:p>
            <a:pPr marL="457200" indent="-457200" eaLnBrk="0" hangingPunct="0">
              <a:lnSpc>
                <a:spcPct val="90000"/>
              </a:lnSpc>
              <a:spcBef>
                <a:spcPts val="100"/>
              </a:spcBef>
              <a:spcAft>
                <a:spcPts val="1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>
                <a:latin typeface="Georgia" panose="02040502050405020303" pitchFamily="18" charset="0"/>
                <a:cs typeface="+mn-cs"/>
              </a:rPr>
              <a:t>Выбор </a:t>
            </a:r>
            <a:r>
              <a:rPr lang="ru-RU" sz="2400" dirty="0" smtClean="0">
                <a:latin typeface="Georgia" panose="02040502050405020303" pitchFamily="18" charset="0"/>
                <a:cs typeface="+mn-cs"/>
              </a:rPr>
              <a:t>компании-цели</a:t>
            </a:r>
            <a:r>
              <a:rPr lang="en-US" sz="2400" dirty="0">
                <a:latin typeface="Georgia" panose="02040502050405020303" pitchFamily="18" charset="0"/>
                <a:cs typeface="+mn-cs"/>
              </a:rPr>
              <a:t>.</a:t>
            </a:r>
            <a:endParaRPr lang="ru-RU" sz="2400" dirty="0">
              <a:latin typeface="Georgia" panose="02040502050405020303" pitchFamily="18" charset="0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59953" y="1836434"/>
            <a:ext cx="31053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Georgia" panose="02040502050405020303" pitchFamily="18" charset="0"/>
              </a:rPr>
              <a:t>N (Negotiations) – </a:t>
            </a:r>
            <a:r>
              <a:rPr lang="ru-RU" sz="1600" dirty="0">
                <a:latin typeface="Georgia" panose="02040502050405020303" pitchFamily="18" charset="0"/>
              </a:rPr>
              <a:t>Переговоры</a:t>
            </a:r>
          </a:p>
          <a:p>
            <a:r>
              <a:rPr lang="en-US" sz="1600" dirty="0" smtClean="0">
                <a:latin typeface="Georgia" panose="02040502050405020303" pitchFamily="18" charset="0"/>
              </a:rPr>
              <a:t>Deal </a:t>
            </a:r>
            <a:r>
              <a:rPr lang="ru-RU" sz="1600" dirty="0">
                <a:latin typeface="Georgia" panose="02040502050405020303" pitchFamily="18" charset="0"/>
              </a:rPr>
              <a:t>– Закрытие </a:t>
            </a:r>
            <a:r>
              <a:rPr lang="ru-RU" sz="1600" dirty="0" smtClean="0">
                <a:latin typeface="Georgia" panose="02040502050405020303" pitchFamily="18" charset="0"/>
              </a:rPr>
              <a:t>сделки</a:t>
            </a:r>
            <a:endParaRPr lang="ru-RU" sz="1600" dirty="0">
              <a:latin typeface="Georgia" panose="02040502050405020303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-30648" y="5282780"/>
            <a:ext cx="9174647" cy="9545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6"/>
          <p:cNvSpPr/>
          <p:nvPr/>
        </p:nvSpPr>
        <p:spPr>
          <a:xfrm>
            <a:off x="3419872" y="5282780"/>
            <a:ext cx="5724127" cy="954531"/>
          </a:xfrm>
          <a:custGeom>
            <a:avLst/>
            <a:gdLst>
              <a:gd name="connsiteX0" fmla="*/ 0 w 4860031"/>
              <a:gd name="connsiteY0" fmla="*/ 0 h 1230504"/>
              <a:gd name="connsiteX1" fmla="*/ 4860031 w 4860031"/>
              <a:gd name="connsiteY1" fmla="*/ 0 h 1230504"/>
              <a:gd name="connsiteX2" fmla="*/ 4860031 w 4860031"/>
              <a:gd name="connsiteY2" fmla="*/ 1230504 h 1230504"/>
              <a:gd name="connsiteX3" fmla="*/ 0 w 4860031"/>
              <a:gd name="connsiteY3" fmla="*/ 1230504 h 1230504"/>
              <a:gd name="connsiteX4" fmla="*/ 0 w 4860031"/>
              <a:gd name="connsiteY4" fmla="*/ 0 h 1230504"/>
              <a:gd name="connsiteX0" fmla="*/ 0 w 4860031"/>
              <a:gd name="connsiteY0" fmla="*/ 0 h 1230504"/>
              <a:gd name="connsiteX1" fmla="*/ 4860031 w 4860031"/>
              <a:gd name="connsiteY1" fmla="*/ 0 h 1230504"/>
              <a:gd name="connsiteX2" fmla="*/ 4860031 w 4860031"/>
              <a:gd name="connsiteY2" fmla="*/ 1230504 h 1230504"/>
              <a:gd name="connsiteX3" fmla="*/ 304800 w 4860031"/>
              <a:gd name="connsiteY3" fmla="*/ 1230504 h 1230504"/>
              <a:gd name="connsiteX4" fmla="*/ 0 w 4860031"/>
              <a:gd name="connsiteY4" fmla="*/ 0 h 1230504"/>
              <a:gd name="connsiteX0" fmla="*/ 0 w 4860031"/>
              <a:gd name="connsiteY0" fmla="*/ 0 h 1242696"/>
              <a:gd name="connsiteX1" fmla="*/ 4860031 w 4860031"/>
              <a:gd name="connsiteY1" fmla="*/ 0 h 1242696"/>
              <a:gd name="connsiteX2" fmla="*/ 4860031 w 4860031"/>
              <a:gd name="connsiteY2" fmla="*/ 1230504 h 1242696"/>
              <a:gd name="connsiteX3" fmla="*/ 377952 w 4860031"/>
              <a:gd name="connsiteY3" fmla="*/ 1242696 h 1242696"/>
              <a:gd name="connsiteX4" fmla="*/ 0 w 4860031"/>
              <a:gd name="connsiteY4" fmla="*/ 0 h 1242696"/>
              <a:gd name="connsiteX0" fmla="*/ 0 w 4860031"/>
              <a:gd name="connsiteY0" fmla="*/ 0 h 1231486"/>
              <a:gd name="connsiteX1" fmla="*/ 4860031 w 4860031"/>
              <a:gd name="connsiteY1" fmla="*/ 0 h 1231486"/>
              <a:gd name="connsiteX2" fmla="*/ 4860031 w 4860031"/>
              <a:gd name="connsiteY2" fmla="*/ 1230504 h 1231486"/>
              <a:gd name="connsiteX3" fmla="*/ 778002 w 4860031"/>
              <a:gd name="connsiteY3" fmla="*/ 1231486 h 1231486"/>
              <a:gd name="connsiteX4" fmla="*/ 0 w 4860031"/>
              <a:gd name="connsiteY4" fmla="*/ 0 h 1231486"/>
              <a:gd name="connsiteX0" fmla="*/ 0 w 4860031"/>
              <a:gd name="connsiteY0" fmla="*/ 0 h 1231486"/>
              <a:gd name="connsiteX1" fmla="*/ 4860031 w 4860031"/>
              <a:gd name="connsiteY1" fmla="*/ 0 h 1231486"/>
              <a:gd name="connsiteX2" fmla="*/ 4860031 w 4860031"/>
              <a:gd name="connsiteY2" fmla="*/ 1230504 h 1231486"/>
              <a:gd name="connsiteX3" fmla="*/ 835152 w 4860031"/>
              <a:gd name="connsiteY3" fmla="*/ 1231486 h 1231486"/>
              <a:gd name="connsiteX4" fmla="*/ 0 w 4860031"/>
              <a:gd name="connsiteY4" fmla="*/ 0 h 1231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0031" h="1231486">
                <a:moveTo>
                  <a:pt x="0" y="0"/>
                </a:moveTo>
                <a:lnTo>
                  <a:pt x="4860031" y="0"/>
                </a:lnTo>
                <a:lnTo>
                  <a:pt x="4860031" y="1230504"/>
                </a:lnTo>
                <a:lnTo>
                  <a:pt x="835152" y="123148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254B71">
                  <a:tint val="66000"/>
                  <a:satMod val="160000"/>
                </a:srgbClr>
              </a:gs>
              <a:gs pos="50000">
                <a:srgbClr val="254B71">
                  <a:tint val="44500"/>
                  <a:satMod val="160000"/>
                </a:srgbClr>
              </a:gs>
              <a:gs pos="100000">
                <a:srgbClr val="254B71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4352029" y="5310393"/>
            <a:ext cx="4572000" cy="91101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Georgia" panose="02040502050405020303" pitchFamily="18" charset="0"/>
                <a:cs typeface="+mn-cs"/>
              </a:rPr>
              <a:t>Стратегии </a:t>
            </a:r>
            <a:r>
              <a:rPr lang="ru-RU" sz="2400" dirty="0">
                <a:latin typeface="Georgia" panose="02040502050405020303" pitchFamily="18" charset="0"/>
                <a:cs typeface="+mn-cs"/>
              </a:rPr>
              <a:t>переговоров;</a:t>
            </a:r>
          </a:p>
          <a:p>
            <a:pPr marL="457200" indent="-457200" eaLnBrk="0" hangingPunct="0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Georgia" panose="02040502050405020303" pitchFamily="18" charset="0"/>
                <a:cs typeface="+mn-cs"/>
              </a:rPr>
              <a:t>Вопросам </a:t>
            </a:r>
            <a:r>
              <a:rPr lang="ru-RU" sz="2400" dirty="0">
                <a:latin typeface="Georgia" panose="02040502050405020303" pitchFamily="18" charset="0"/>
                <a:cs typeface="+mn-cs"/>
              </a:rPr>
              <a:t>интеграции.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656238" y="5291993"/>
            <a:ext cx="3506469" cy="91101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254B71"/>
              </a:buClr>
              <a:buSzPct val="120000"/>
            </a:pPr>
            <a:r>
              <a:rPr lang="ru-RU" sz="2400" b="1" dirty="0" smtClean="0">
                <a:latin typeface="Georgia" panose="02040502050405020303" pitchFamily="18" charset="0"/>
                <a:cs typeface="+mn-cs"/>
              </a:rPr>
              <a:t>Важно уделить внимание:</a:t>
            </a:r>
            <a:endParaRPr lang="ru-RU" sz="2400" b="1" dirty="0">
              <a:latin typeface="Georgia" panose="02040502050405020303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055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0" y="4145846"/>
            <a:ext cx="9144000" cy="1977066"/>
            <a:chOff x="0" y="2636912"/>
            <a:chExt cx="9144000" cy="3486000"/>
          </a:xfr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14" name="Прямоугольник 2"/>
            <p:cNvSpPr/>
            <p:nvPr/>
          </p:nvSpPr>
          <p:spPr>
            <a:xfrm>
              <a:off x="0" y="2636912"/>
              <a:ext cx="2267744" cy="687628"/>
            </a:xfrm>
            <a:custGeom>
              <a:avLst/>
              <a:gdLst>
                <a:gd name="connsiteX0" fmla="*/ 0 w 2025879"/>
                <a:gd name="connsiteY0" fmla="*/ 0 h 687628"/>
                <a:gd name="connsiteX1" fmla="*/ 2025879 w 2025879"/>
                <a:gd name="connsiteY1" fmla="*/ 0 h 687628"/>
                <a:gd name="connsiteX2" fmla="*/ 2025879 w 2025879"/>
                <a:gd name="connsiteY2" fmla="*/ 687628 h 687628"/>
                <a:gd name="connsiteX3" fmla="*/ 0 w 2025879"/>
                <a:gd name="connsiteY3" fmla="*/ 687628 h 687628"/>
                <a:gd name="connsiteX4" fmla="*/ 0 w 2025879"/>
                <a:gd name="connsiteY4" fmla="*/ 0 h 687628"/>
                <a:gd name="connsiteX0" fmla="*/ 0 w 2025879"/>
                <a:gd name="connsiteY0" fmla="*/ 0 h 687628"/>
                <a:gd name="connsiteX1" fmla="*/ 1534560 w 2025879"/>
                <a:gd name="connsiteY1" fmla="*/ 0 h 687628"/>
                <a:gd name="connsiteX2" fmla="*/ 2025879 w 2025879"/>
                <a:gd name="connsiteY2" fmla="*/ 687628 h 687628"/>
                <a:gd name="connsiteX3" fmla="*/ 0 w 2025879"/>
                <a:gd name="connsiteY3" fmla="*/ 687628 h 687628"/>
                <a:gd name="connsiteX4" fmla="*/ 0 w 2025879"/>
                <a:gd name="connsiteY4" fmla="*/ 0 h 687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5879" h="687628">
                  <a:moveTo>
                    <a:pt x="0" y="0"/>
                  </a:moveTo>
                  <a:lnTo>
                    <a:pt x="1534560" y="0"/>
                  </a:lnTo>
                  <a:lnTo>
                    <a:pt x="2025879" y="687628"/>
                  </a:lnTo>
                  <a:lnTo>
                    <a:pt x="0" y="68762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0" y="3140968"/>
              <a:ext cx="9144000" cy="2981944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03" y="346768"/>
            <a:ext cx="8518822" cy="648816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ru-RU" sz="3600" dirty="0" smtClean="0"/>
              <a:t>Кейс 1: </a:t>
            </a:r>
            <a:r>
              <a:rPr lang="ru-RU" sz="2400" dirty="0"/>
              <a:t>Международный игрок №1 в сфере сервиса ЖКХ приобретает игрока №3 на Московском рынке.</a:t>
            </a:r>
            <a:br>
              <a:rPr lang="ru-RU" sz="2400" dirty="0"/>
            </a:br>
            <a:endParaRPr lang="ru-RU" sz="3600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100748" y="1124744"/>
            <a:ext cx="2019058" cy="543612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/>
              <a:t>Проблема: 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19806" y="1224798"/>
            <a:ext cx="8132510" cy="16361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>
                <a:latin typeface="Georgia" panose="02040502050405020303" pitchFamily="18" charset="0"/>
                <a:cs typeface="+mn-cs"/>
              </a:rPr>
              <a:t>Отсутствие у компании-цели </a:t>
            </a:r>
            <a:r>
              <a:rPr lang="ru-RU" sz="2400" dirty="0" smtClean="0">
                <a:latin typeface="Georgia" panose="02040502050405020303" pitchFamily="18" charset="0"/>
                <a:cs typeface="+mn-cs"/>
              </a:rPr>
              <a:t>опыта </a:t>
            </a:r>
            <a:r>
              <a:rPr lang="ru-RU" sz="2400" dirty="0">
                <a:latin typeface="Georgia" panose="02040502050405020303" pitchFamily="18" charset="0"/>
                <a:cs typeface="+mn-cs"/>
              </a:rPr>
              <a:t>M&amp;A, потребность в опытном </a:t>
            </a:r>
            <a:r>
              <a:rPr lang="ru-RU" sz="2400" dirty="0" smtClean="0">
                <a:latin typeface="Georgia" panose="02040502050405020303" pitchFamily="18" charset="0"/>
                <a:cs typeface="+mn-cs"/>
              </a:rPr>
              <a:t>консультанте;</a:t>
            </a:r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100746" y="2636912"/>
            <a:ext cx="1953807" cy="54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6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15950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4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2pPr>
            <a:lvl3pPr marL="987425" indent="-1920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2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3pPr>
            <a:lvl4pPr marL="13398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4pPr>
            <a:lvl5pPr marL="1703388" indent="-184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5pPr>
            <a:lvl6pPr marL="21605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6pPr>
            <a:lvl7pPr marL="26177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7pPr>
            <a:lvl8pPr marL="30749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8pPr>
            <a:lvl9pPr marL="35321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ru-RU" sz="2400" b="1" kern="0" dirty="0" smtClean="0"/>
              <a:t>Решение: </a:t>
            </a:r>
            <a:endParaRPr lang="ru-RU" sz="2400" b="1" kern="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19806" y="2937066"/>
            <a:ext cx="7024194" cy="12087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>
                <a:latin typeface="Georgia" panose="02040502050405020303" pitchFamily="18" charset="0"/>
                <a:cs typeface="+mn-cs"/>
              </a:rPr>
              <a:t>Улучшение позиции клиента на переговорах за счет выстраивания правильной аргументации;</a:t>
            </a:r>
          </a:p>
          <a:p>
            <a:pPr marL="457200" indent="-457200" eaLnBrk="0" hangingPunct="0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>
                <a:latin typeface="Georgia" panose="02040502050405020303" pitchFamily="18" charset="0"/>
                <a:cs typeface="+mn-cs"/>
              </a:rPr>
              <a:t>Ускорение процесса сделки.</a:t>
            </a:r>
          </a:p>
        </p:txBody>
      </p:sp>
      <p:sp>
        <p:nvSpPr>
          <p:cNvPr id="10" name="Объект 2"/>
          <p:cNvSpPr txBox="1">
            <a:spLocks/>
          </p:cNvSpPr>
          <p:nvPr/>
        </p:nvSpPr>
        <p:spPr bwMode="auto">
          <a:xfrm>
            <a:off x="100747" y="4221088"/>
            <a:ext cx="1898996" cy="54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6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15950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4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2pPr>
            <a:lvl3pPr marL="987425" indent="-1920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2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3pPr>
            <a:lvl4pPr marL="13398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4pPr>
            <a:lvl5pPr marL="1703388" indent="-184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5pPr>
            <a:lvl6pPr marL="21605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6pPr>
            <a:lvl7pPr marL="26177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7pPr>
            <a:lvl8pPr marL="30749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8pPr>
            <a:lvl9pPr marL="35321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ru-RU" sz="2400" b="1" kern="0" dirty="0" smtClean="0"/>
              <a:t>Выводы: </a:t>
            </a:r>
            <a:endParaRPr lang="ru-RU" sz="2400" b="1" kern="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119806" y="4653136"/>
            <a:ext cx="6939406" cy="12087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>
                <a:latin typeface="Georgia" panose="02040502050405020303" pitchFamily="18" charset="0"/>
              </a:rPr>
              <a:t>Крайне </a:t>
            </a:r>
            <a:r>
              <a:rPr lang="ru-RU" sz="2400" dirty="0" smtClean="0">
                <a:latin typeface="Georgia" panose="02040502050405020303" pitchFamily="18" charset="0"/>
              </a:rPr>
              <a:t>важно п</a:t>
            </a:r>
            <a:r>
              <a:rPr lang="ru-RU" sz="2400" dirty="0" smtClean="0">
                <a:latin typeface="Georgia" panose="02040502050405020303" pitchFamily="18" charset="0"/>
                <a:cs typeface="+mn-cs"/>
              </a:rPr>
              <a:t>онимать </a:t>
            </a:r>
            <a:r>
              <a:rPr lang="ru-RU" sz="2400" dirty="0">
                <a:latin typeface="Georgia" panose="02040502050405020303" pitchFamily="18" charset="0"/>
                <a:cs typeface="+mn-cs"/>
              </a:rPr>
              <a:t>оценку со стороны </a:t>
            </a:r>
            <a:r>
              <a:rPr lang="en-US" sz="2400" dirty="0">
                <a:latin typeface="Georgia" panose="02040502050405020303" pitchFamily="18" charset="0"/>
                <a:cs typeface="+mn-cs"/>
              </a:rPr>
              <a:t>buy</a:t>
            </a:r>
            <a:r>
              <a:rPr lang="ru-RU" sz="2400" dirty="0">
                <a:latin typeface="Georgia" panose="02040502050405020303" pitchFamily="18" charset="0"/>
                <a:cs typeface="+mn-cs"/>
              </a:rPr>
              <a:t>-</a:t>
            </a:r>
            <a:r>
              <a:rPr lang="en-US" sz="2400" dirty="0" smtClean="0">
                <a:latin typeface="Georgia" panose="02040502050405020303" pitchFamily="18" charset="0"/>
                <a:cs typeface="+mn-cs"/>
              </a:rPr>
              <a:t>side</a:t>
            </a:r>
            <a:r>
              <a:rPr lang="ru-RU" sz="2400" dirty="0" smtClean="0">
                <a:latin typeface="Georgia" panose="02040502050405020303" pitchFamily="18" charset="0"/>
                <a:cs typeface="+mn-cs"/>
              </a:rPr>
              <a:t> и </a:t>
            </a:r>
            <a:r>
              <a:rPr lang="ru-RU" sz="2400" dirty="0" smtClean="0">
                <a:latin typeface="Georgia" panose="02040502050405020303" pitchFamily="18" charset="0"/>
                <a:cs typeface="+mn-cs"/>
              </a:rPr>
              <a:t>выстраивать </a:t>
            </a:r>
            <a:r>
              <a:rPr lang="ru-RU" sz="2400" dirty="0">
                <a:latin typeface="Georgia" panose="02040502050405020303" pitchFamily="18" charset="0"/>
                <a:cs typeface="+mn-cs"/>
              </a:rPr>
              <a:t>правильную коммуникацию с теми, кто принимает непосредственное решение о сделке.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119806" y="1935064"/>
            <a:ext cx="6974902" cy="14219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>
                <a:latin typeface="Georgia" panose="02040502050405020303" pitchFamily="18" charset="0"/>
                <a:cs typeface="+mn-cs"/>
              </a:rPr>
              <a:t>Компания не понимала, что ее покупают вдвое ниже фундаментальной стоимости.  </a:t>
            </a:r>
          </a:p>
        </p:txBody>
      </p:sp>
    </p:spTree>
    <p:extLst>
      <p:ext uri="{BB962C8B-B14F-4D97-AF65-F5344CB8AC3E}">
        <p14:creationId xmlns:p14="http://schemas.microsoft.com/office/powerpoint/2010/main" val="330441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2564904"/>
            <a:ext cx="9144000" cy="3558008"/>
            <a:chOff x="0" y="2636912"/>
            <a:chExt cx="9144000" cy="3486000"/>
          </a:xfr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3" name="Прямоугольник 2"/>
            <p:cNvSpPr/>
            <p:nvPr/>
          </p:nvSpPr>
          <p:spPr>
            <a:xfrm>
              <a:off x="0" y="2636912"/>
              <a:ext cx="2267744" cy="687628"/>
            </a:xfrm>
            <a:custGeom>
              <a:avLst/>
              <a:gdLst>
                <a:gd name="connsiteX0" fmla="*/ 0 w 2025879"/>
                <a:gd name="connsiteY0" fmla="*/ 0 h 687628"/>
                <a:gd name="connsiteX1" fmla="*/ 2025879 w 2025879"/>
                <a:gd name="connsiteY1" fmla="*/ 0 h 687628"/>
                <a:gd name="connsiteX2" fmla="*/ 2025879 w 2025879"/>
                <a:gd name="connsiteY2" fmla="*/ 687628 h 687628"/>
                <a:gd name="connsiteX3" fmla="*/ 0 w 2025879"/>
                <a:gd name="connsiteY3" fmla="*/ 687628 h 687628"/>
                <a:gd name="connsiteX4" fmla="*/ 0 w 2025879"/>
                <a:gd name="connsiteY4" fmla="*/ 0 h 687628"/>
                <a:gd name="connsiteX0" fmla="*/ 0 w 2025879"/>
                <a:gd name="connsiteY0" fmla="*/ 0 h 687628"/>
                <a:gd name="connsiteX1" fmla="*/ 1534560 w 2025879"/>
                <a:gd name="connsiteY1" fmla="*/ 0 h 687628"/>
                <a:gd name="connsiteX2" fmla="*/ 2025879 w 2025879"/>
                <a:gd name="connsiteY2" fmla="*/ 687628 h 687628"/>
                <a:gd name="connsiteX3" fmla="*/ 0 w 2025879"/>
                <a:gd name="connsiteY3" fmla="*/ 687628 h 687628"/>
                <a:gd name="connsiteX4" fmla="*/ 0 w 2025879"/>
                <a:gd name="connsiteY4" fmla="*/ 0 h 687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5879" h="687628">
                  <a:moveTo>
                    <a:pt x="0" y="0"/>
                  </a:moveTo>
                  <a:lnTo>
                    <a:pt x="1534560" y="0"/>
                  </a:lnTo>
                  <a:lnTo>
                    <a:pt x="2025879" y="687628"/>
                  </a:lnTo>
                  <a:lnTo>
                    <a:pt x="0" y="68762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3140968"/>
              <a:ext cx="9144000" cy="2981944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79" y="101493"/>
            <a:ext cx="8518822" cy="648816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ru-RU" sz="3600" dirty="0" smtClean="0"/>
              <a:t>Кейс 2: </a:t>
            </a:r>
            <a:r>
              <a:rPr lang="en-US" sz="2400" dirty="0"/>
              <a:t>pre-money </a:t>
            </a:r>
            <a:r>
              <a:rPr lang="ru-RU" sz="2400" dirty="0"/>
              <a:t>и </a:t>
            </a:r>
            <a:r>
              <a:rPr lang="en-US" sz="2400" dirty="0"/>
              <a:t>post-money </a:t>
            </a:r>
            <a:r>
              <a:rPr lang="ru-RU" sz="2400" dirty="0"/>
              <a:t>оценка.</a:t>
            </a:r>
            <a:endParaRPr lang="ru-RU" sz="3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105640" y="3198685"/>
            <a:ext cx="6939406" cy="12087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Georgia" panose="02040502050405020303" pitchFamily="18" charset="0"/>
              </a:rPr>
              <a:t>Важно </a:t>
            </a:r>
            <a:r>
              <a:rPr lang="ru-RU" sz="2400" dirty="0">
                <a:latin typeface="Georgia" panose="02040502050405020303" pitchFamily="18" charset="0"/>
              </a:rPr>
              <a:t>провести оценку компании как </a:t>
            </a:r>
            <a:r>
              <a:rPr lang="ru-RU" sz="2400" dirty="0" err="1">
                <a:latin typeface="Georgia" panose="02040502050405020303" pitchFamily="18" charset="0"/>
              </a:rPr>
              <a:t>pre-money</a:t>
            </a:r>
            <a:r>
              <a:rPr lang="ru-RU" sz="2400" dirty="0">
                <a:latin typeface="Georgia" panose="02040502050405020303" pitchFamily="18" charset="0"/>
              </a:rPr>
              <a:t>, так и </a:t>
            </a:r>
            <a:r>
              <a:rPr lang="ru-RU" sz="2400" dirty="0" err="1">
                <a:latin typeface="Georgia" panose="02040502050405020303" pitchFamily="18" charset="0"/>
              </a:rPr>
              <a:t>post-money</a:t>
            </a:r>
            <a:r>
              <a:rPr lang="ru-RU" sz="2400" dirty="0">
                <a:latin typeface="Georgia" panose="02040502050405020303" pitchFamily="18" charset="0"/>
              </a:rPr>
              <a:t>, чтобы правильно определить начальную переговорную позицию с финансовыми инвесторами.</a:t>
            </a:r>
          </a:p>
          <a:p>
            <a:pPr marL="457200" indent="-457200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Georgia" panose="02040502050405020303" pitchFamily="18" charset="0"/>
              </a:rPr>
              <a:t>Понимать </a:t>
            </a:r>
            <a:r>
              <a:rPr lang="ru-RU" sz="2400" dirty="0">
                <a:latin typeface="Georgia" panose="02040502050405020303" pitchFamily="18" charset="0"/>
              </a:rPr>
              <a:t>специфику оценки частной компании со стороны финансового инвестора и быть готовым к стоимости, которая получается без схем по налогам.</a:t>
            </a:r>
          </a:p>
        </p:txBody>
      </p:sp>
      <p:sp>
        <p:nvSpPr>
          <p:cNvPr id="13" name="Объект 2"/>
          <p:cNvSpPr>
            <a:spLocks noGrp="1"/>
          </p:cNvSpPr>
          <p:nvPr>
            <p:ph idx="1"/>
          </p:nvPr>
        </p:nvSpPr>
        <p:spPr>
          <a:xfrm>
            <a:off x="100748" y="1124744"/>
            <a:ext cx="2019058" cy="543612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/>
              <a:t>Суть: </a:t>
            </a:r>
            <a:endParaRPr lang="ru-RU" sz="2400" b="1" dirty="0"/>
          </a:p>
        </p:txBody>
      </p:sp>
      <p:sp>
        <p:nvSpPr>
          <p:cNvPr id="15" name="Объект 2"/>
          <p:cNvSpPr txBox="1">
            <a:spLocks/>
          </p:cNvSpPr>
          <p:nvPr/>
        </p:nvSpPr>
        <p:spPr bwMode="auto">
          <a:xfrm>
            <a:off x="126883" y="2780928"/>
            <a:ext cx="1898996" cy="54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6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15950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4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2pPr>
            <a:lvl3pPr marL="987425" indent="-1920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2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3pPr>
            <a:lvl4pPr marL="13398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4pPr>
            <a:lvl5pPr marL="1703388" indent="-184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5pPr>
            <a:lvl6pPr marL="21605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6pPr>
            <a:lvl7pPr marL="26177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7pPr>
            <a:lvl8pPr marL="30749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8pPr>
            <a:lvl9pPr marL="35321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ru-RU" sz="2400" b="1" kern="0" dirty="0" smtClean="0"/>
              <a:t>Выводы: </a:t>
            </a:r>
            <a:endParaRPr lang="ru-RU" sz="2400" b="1" kern="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99924" y="1340768"/>
            <a:ext cx="6939406" cy="15841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Georgia" panose="02040502050405020303" pitchFamily="18" charset="0"/>
              </a:rPr>
              <a:t>Неверный подход </a:t>
            </a:r>
            <a:r>
              <a:rPr lang="en-US" sz="2400" dirty="0" smtClean="0">
                <a:latin typeface="Georgia" panose="02040502050405020303" pitchFamily="18" charset="0"/>
              </a:rPr>
              <a:t>sell-side </a:t>
            </a:r>
            <a:r>
              <a:rPr lang="ru-RU" sz="2400" dirty="0" smtClean="0">
                <a:latin typeface="Georgia" panose="02040502050405020303" pitchFamily="18" charset="0"/>
              </a:rPr>
              <a:t>стороны к оценке компании создал неверное представление о стоимости бизнеса и стал преградой на переговорах с инвесторами. </a:t>
            </a:r>
            <a:endParaRPr lang="ru-RU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64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0" y="3140968"/>
            <a:ext cx="9144000" cy="2981944"/>
            <a:chOff x="0" y="2636912"/>
            <a:chExt cx="9144000" cy="3486000"/>
          </a:xfr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8" name="Прямоугольник 2"/>
            <p:cNvSpPr/>
            <p:nvPr/>
          </p:nvSpPr>
          <p:spPr>
            <a:xfrm>
              <a:off x="0" y="2636912"/>
              <a:ext cx="2267744" cy="687628"/>
            </a:xfrm>
            <a:custGeom>
              <a:avLst/>
              <a:gdLst>
                <a:gd name="connsiteX0" fmla="*/ 0 w 2025879"/>
                <a:gd name="connsiteY0" fmla="*/ 0 h 687628"/>
                <a:gd name="connsiteX1" fmla="*/ 2025879 w 2025879"/>
                <a:gd name="connsiteY1" fmla="*/ 0 h 687628"/>
                <a:gd name="connsiteX2" fmla="*/ 2025879 w 2025879"/>
                <a:gd name="connsiteY2" fmla="*/ 687628 h 687628"/>
                <a:gd name="connsiteX3" fmla="*/ 0 w 2025879"/>
                <a:gd name="connsiteY3" fmla="*/ 687628 h 687628"/>
                <a:gd name="connsiteX4" fmla="*/ 0 w 2025879"/>
                <a:gd name="connsiteY4" fmla="*/ 0 h 687628"/>
                <a:gd name="connsiteX0" fmla="*/ 0 w 2025879"/>
                <a:gd name="connsiteY0" fmla="*/ 0 h 687628"/>
                <a:gd name="connsiteX1" fmla="*/ 1534560 w 2025879"/>
                <a:gd name="connsiteY1" fmla="*/ 0 h 687628"/>
                <a:gd name="connsiteX2" fmla="*/ 2025879 w 2025879"/>
                <a:gd name="connsiteY2" fmla="*/ 687628 h 687628"/>
                <a:gd name="connsiteX3" fmla="*/ 0 w 2025879"/>
                <a:gd name="connsiteY3" fmla="*/ 687628 h 687628"/>
                <a:gd name="connsiteX4" fmla="*/ 0 w 2025879"/>
                <a:gd name="connsiteY4" fmla="*/ 0 h 687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5879" h="687628">
                  <a:moveTo>
                    <a:pt x="0" y="0"/>
                  </a:moveTo>
                  <a:lnTo>
                    <a:pt x="1534560" y="0"/>
                  </a:lnTo>
                  <a:lnTo>
                    <a:pt x="2025879" y="687628"/>
                  </a:lnTo>
                  <a:lnTo>
                    <a:pt x="0" y="687628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0" y="3140968"/>
              <a:ext cx="9144000" cy="2981944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79" y="101493"/>
            <a:ext cx="8518822" cy="648816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ru-RU" sz="3600" dirty="0" smtClean="0"/>
              <a:t>Кейс 3: </a:t>
            </a:r>
            <a:r>
              <a:rPr lang="ru-RU" sz="2400" dirty="0"/>
              <a:t>покупка локальной </a:t>
            </a:r>
            <a:r>
              <a:rPr lang="ru-RU" sz="2400" dirty="0" err="1"/>
              <a:t>нефтесервисной</a:t>
            </a:r>
            <a:r>
              <a:rPr lang="ru-RU" sz="2400" dirty="0"/>
              <a:t> компании в сибирском регионе</a:t>
            </a:r>
            <a:r>
              <a:rPr lang="ru-RU" sz="2400" dirty="0" smtClean="0"/>
              <a:t>.</a:t>
            </a:r>
            <a:endParaRPr lang="ru-RU" sz="3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105640" y="3702740"/>
            <a:ext cx="7038360" cy="26065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Georgia" panose="02040502050405020303" pitchFamily="18" charset="0"/>
              </a:rPr>
              <a:t>Попытка </a:t>
            </a:r>
            <a:r>
              <a:rPr lang="ru-RU" sz="2400" dirty="0">
                <a:latin typeface="Georgia" panose="02040502050405020303" pitchFamily="18" charset="0"/>
              </a:rPr>
              <a:t>продать бизнес самостоятельно, как правило, </a:t>
            </a:r>
            <a:r>
              <a:rPr lang="ru-RU" sz="2400" dirty="0" smtClean="0">
                <a:latin typeface="Georgia" panose="02040502050405020303" pitchFamily="18" charset="0"/>
              </a:rPr>
              <a:t>приводит не к </a:t>
            </a:r>
            <a:r>
              <a:rPr lang="ru-RU" sz="2400" dirty="0">
                <a:latin typeface="Georgia" panose="02040502050405020303" pitchFamily="18" charset="0"/>
              </a:rPr>
              <a:t>экономии, а </a:t>
            </a:r>
            <a:r>
              <a:rPr lang="ru-RU" sz="2400" dirty="0" smtClean="0">
                <a:latin typeface="Georgia" panose="02040502050405020303" pitchFamily="18" charset="0"/>
              </a:rPr>
              <a:t>к </a:t>
            </a:r>
            <a:r>
              <a:rPr lang="ru-RU" sz="2400" dirty="0">
                <a:latin typeface="Georgia" panose="02040502050405020303" pitchFamily="18" charset="0"/>
              </a:rPr>
              <a:t>проигрышной позиции на </a:t>
            </a:r>
            <a:r>
              <a:rPr lang="ru-RU" sz="2400" dirty="0" smtClean="0">
                <a:latin typeface="Georgia" panose="02040502050405020303" pitchFamily="18" charset="0"/>
              </a:rPr>
              <a:t>переговорах.</a:t>
            </a:r>
            <a:endParaRPr lang="ru-RU" sz="2400" dirty="0">
              <a:latin typeface="Georgia" panose="02040502050405020303" pitchFamily="18" charset="0"/>
            </a:endParaRPr>
          </a:p>
          <a:p>
            <a:pPr marL="457200" indent="-457200" eaLnBrk="0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Georgia" panose="02040502050405020303" pitchFamily="18" charset="0"/>
              </a:rPr>
              <a:t>Выстраивайте </a:t>
            </a:r>
            <a:r>
              <a:rPr lang="ru-RU" sz="2400" dirty="0">
                <a:latin typeface="Georgia" panose="02040502050405020303" pitchFamily="18" charset="0"/>
              </a:rPr>
              <a:t>аргументацию на основе затратного подхода, </a:t>
            </a:r>
            <a:r>
              <a:rPr lang="ru-RU" sz="2400" dirty="0" smtClean="0">
                <a:latin typeface="Georgia" panose="02040502050405020303" pitchFamily="18" charset="0"/>
              </a:rPr>
              <a:t>когда возможно</a:t>
            </a:r>
            <a:r>
              <a:rPr lang="ru-RU" sz="2400" dirty="0">
                <a:latin typeface="Georgia" panose="02040502050405020303" pitchFamily="18" charset="0"/>
              </a:rPr>
              <a:t>, особенно </a:t>
            </a:r>
            <a:r>
              <a:rPr lang="ru-RU" sz="2400" dirty="0" smtClean="0">
                <a:latin typeface="Georgia" panose="02040502050405020303" pitchFamily="18" charset="0"/>
              </a:rPr>
              <a:t>если компания-цель </a:t>
            </a:r>
            <a:r>
              <a:rPr lang="ru-RU" sz="2400" dirty="0">
                <a:latin typeface="Georgia" panose="02040502050405020303" pitchFamily="18" charset="0"/>
              </a:rPr>
              <a:t>заинтересована в продаже бизнеса</a:t>
            </a:r>
            <a:r>
              <a:rPr lang="ru-RU" sz="2400" dirty="0" smtClean="0">
                <a:latin typeface="Georgia" panose="02040502050405020303" pitchFamily="18" charset="0"/>
              </a:rPr>
              <a:t>.</a:t>
            </a:r>
            <a:endParaRPr lang="ru-RU" sz="2400" dirty="0">
              <a:latin typeface="Georgia" panose="02040502050405020303" pitchFamily="18" charset="0"/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"/>
          </p:nvPr>
        </p:nvSpPr>
        <p:spPr>
          <a:xfrm>
            <a:off x="100748" y="980728"/>
            <a:ext cx="2019058" cy="543612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/>
              <a:t>Суть: </a:t>
            </a:r>
            <a:endParaRPr lang="ru-RU" sz="2400" b="1" dirty="0"/>
          </a:p>
        </p:txBody>
      </p:sp>
      <p:sp>
        <p:nvSpPr>
          <p:cNvPr id="15" name="Объект 2"/>
          <p:cNvSpPr txBox="1">
            <a:spLocks/>
          </p:cNvSpPr>
          <p:nvPr/>
        </p:nvSpPr>
        <p:spPr bwMode="auto">
          <a:xfrm>
            <a:off x="126883" y="3429000"/>
            <a:ext cx="1898996" cy="54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6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15950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4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2pPr>
            <a:lvl3pPr marL="987425" indent="-1920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2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3pPr>
            <a:lvl4pPr marL="13398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4pPr>
            <a:lvl5pPr marL="1703388" indent="-184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5pPr>
            <a:lvl6pPr marL="21605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6pPr>
            <a:lvl7pPr marL="26177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7pPr>
            <a:lvl8pPr marL="30749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8pPr>
            <a:lvl9pPr marL="35321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ru-RU" sz="2400" b="1" kern="0" dirty="0" smtClean="0"/>
              <a:t>Выводы: </a:t>
            </a:r>
            <a:endParaRPr lang="ru-RU" sz="2400" b="1" kern="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71199" y="1104563"/>
            <a:ext cx="7072801" cy="245416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Georgia" panose="02040502050405020303" pitchFamily="18" charset="0"/>
              </a:rPr>
              <a:t>За счет привлечения консультантов стороне </a:t>
            </a:r>
            <a:r>
              <a:rPr lang="en-US" sz="2400" dirty="0" smtClean="0">
                <a:latin typeface="Georgia" panose="02040502050405020303" pitchFamily="18" charset="0"/>
              </a:rPr>
              <a:t>buy-side </a:t>
            </a:r>
            <a:r>
              <a:rPr lang="ru-RU" sz="2400" dirty="0" smtClean="0">
                <a:latin typeface="Georgia" panose="02040502050405020303" pitchFamily="18" charset="0"/>
              </a:rPr>
              <a:t>удалось приобрести компанию- цель по наименьшей цене.</a:t>
            </a:r>
          </a:p>
          <a:p>
            <a:pPr marL="457200" indent="-457200" eaLnBrk="0" hangingPunc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Georgia" panose="02040502050405020303" pitchFamily="18" charset="0"/>
              </a:rPr>
              <a:t>Аргументация была </a:t>
            </a:r>
            <a:r>
              <a:rPr lang="ru-RU" sz="2400" dirty="0" smtClean="0">
                <a:latin typeface="Georgia" panose="02040502050405020303" pitchFamily="18" charset="0"/>
              </a:rPr>
              <a:t>в</a:t>
            </a:r>
            <a:r>
              <a:rPr lang="ru-RU" sz="2400" dirty="0">
                <a:latin typeface="Georgia" panose="02040502050405020303" pitchFamily="18" charset="0"/>
              </a:rPr>
              <a:t>ы</a:t>
            </a:r>
            <a:r>
              <a:rPr lang="ru-RU" sz="2400" dirty="0" smtClean="0">
                <a:latin typeface="Georgia" panose="02040502050405020303" pitchFamily="18" charset="0"/>
              </a:rPr>
              <a:t>строена </a:t>
            </a:r>
            <a:r>
              <a:rPr lang="ru-RU" sz="2400" dirty="0" smtClean="0">
                <a:latin typeface="Georgia" panose="02040502050405020303" pitchFamily="18" charset="0"/>
              </a:rPr>
              <a:t>на основе затратного подхода, при этом сторона </a:t>
            </a:r>
            <a:r>
              <a:rPr lang="en-US" sz="2400" dirty="0" smtClean="0">
                <a:latin typeface="Georgia" panose="02040502050405020303" pitchFamily="18" charset="0"/>
              </a:rPr>
              <a:t>sell-side</a:t>
            </a:r>
            <a:r>
              <a:rPr lang="ru-RU" sz="2400" dirty="0" smtClean="0">
                <a:latin typeface="Georgia" panose="02040502050405020303" pitchFamily="18" charset="0"/>
              </a:rPr>
              <a:t> не обладала достаточным опытом в ведении переговоров по продаже бизнеса</a:t>
            </a:r>
            <a:r>
              <a:rPr lang="en-US" sz="2400" dirty="0" smtClean="0">
                <a:latin typeface="Georgia" panose="02040502050405020303" pitchFamily="18" charset="0"/>
              </a:rPr>
              <a:t>.</a:t>
            </a:r>
            <a:endParaRPr lang="ru-RU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67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Скругленная соединительная линия 19"/>
          <p:cNvCxnSpPr/>
          <p:nvPr/>
        </p:nvCxnSpPr>
        <p:spPr>
          <a:xfrm>
            <a:off x="2559428" y="3408736"/>
            <a:ext cx="1110581" cy="817496"/>
          </a:xfrm>
          <a:prstGeom prst="curvedConnector4">
            <a:avLst>
              <a:gd name="adj1" fmla="val 34334"/>
              <a:gd name="adj2" fmla="val 127963"/>
            </a:avLst>
          </a:prstGeom>
          <a:ln w="28575">
            <a:solidFill>
              <a:srgbClr val="254B71"/>
            </a:solidFill>
            <a:prstDash val="dash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93" y="82509"/>
            <a:ext cx="6624290" cy="648816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3600" dirty="0" smtClean="0"/>
              <a:t>Путь к синергии</a:t>
            </a:r>
            <a:endParaRPr lang="ru-RU" sz="3600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0" y="4548873"/>
            <a:ext cx="9127452" cy="1656184"/>
          </a:xfr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kern="1200" dirty="0" smtClean="0"/>
              <a:t>Достижение синергетического эффекта возможно при успешной интеграции</a:t>
            </a:r>
          </a:p>
          <a:p>
            <a:pPr marL="457200" indent="-4572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254B71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400" kern="1200" dirty="0" smtClean="0"/>
              <a:t>Успешная интеграция  не возможна без минимизации риска </a:t>
            </a:r>
            <a:r>
              <a:rPr lang="ru-RU" sz="2400" kern="1200" dirty="0" err="1" smtClean="0"/>
              <a:t>стейкхолдеров</a:t>
            </a:r>
            <a:r>
              <a:rPr lang="ru-RU" sz="2400" kern="1200" dirty="0" smtClean="0"/>
              <a:t>.</a:t>
            </a:r>
            <a:endParaRPr lang="ru-RU" sz="2400" kern="1200" dirty="0"/>
          </a:p>
        </p:txBody>
      </p:sp>
      <p:pic>
        <p:nvPicPr>
          <p:cNvPr id="5" name="Рисунок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15" b="19772"/>
          <a:stretch/>
        </p:blipFill>
        <p:spPr bwMode="auto">
          <a:xfrm>
            <a:off x="4066184" y="7713274"/>
            <a:ext cx="1661204" cy="70766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Объект 2"/>
          <p:cNvSpPr txBox="1">
            <a:spLocks/>
          </p:cNvSpPr>
          <p:nvPr/>
        </p:nvSpPr>
        <p:spPr bwMode="auto">
          <a:xfrm>
            <a:off x="35361" y="1013054"/>
            <a:ext cx="3260626" cy="1035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6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15950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4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2pPr>
            <a:lvl3pPr marL="987425" indent="-1920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2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3pPr>
            <a:lvl4pPr marL="13398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4pPr>
            <a:lvl5pPr marL="1703388" indent="-184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5pPr>
            <a:lvl6pPr marL="21605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6pPr>
            <a:lvl7pPr marL="26177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7pPr>
            <a:lvl8pPr marL="30749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8pPr>
            <a:lvl9pPr marL="35321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ts val="0"/>
              </a:spcBef>
              <a:buFont typeface="Arial" charset="0"/>
              <a:buNone/>
            </a:pPr>
            <a:r>
              <a:rPr lang="ru-RU" sz="2400" b="1" kern="0" dirty="0" smtClean="0"/>
              <a:t>Минимизация </a:t>
            </a:r>
            <a:r>
              <a:rPr lang="ru-RU" sz="2400" b="1" kern="0" dirty="0" err="1" smtClean="0"/>
              <a:t>стейкхолдерского</a:t>
            </a:r>
            <a:r>
              <a:rPr lang="ru-RU" sz="2400" b="1" kern="0" dirty="0" smtClean="0"/>
              <a:t> риска </a:t>
            </a:r>
            <a:endParaRPr lang="ru-RU" sz="2400" b="1" kern="0" dirty="0"/>
          </a:p>
        </p:txBody>
      </p:sp>
      <p:sp>
        <p:nvSpPr>
          <p:cNvPr id="18" name="Объект 2"/>
          <p:cNvSpPr txBox="1">
            <a:spLocks/>
          </p:cNvSpPr>
          <p:nvPr/>
        </p:nvSpPr>
        <p:spPr bwMode="auto">
          <a:xfrm>
            <a:off x="3173849" y="964077"/>
            <a:ext cx="3260626" cy="1274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6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15950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4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2pPr>
            <a:lvl3pPr marL="987425" indent="-1920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2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3pPr>
            <a:lvl4pPr marL="13398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4pPr>
            <a:lvl5pPr marL="1703388" indent="-184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5pPr>
            <a:lvl6pPr marL="21605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6pPr>
            <a:lvl7pPr marL="26177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7pPr>
            <a:lvl8pPr marL="30749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8pPr>
            <a:lvl9pPr marL="35321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ts val="0"/>
              </a:spcBef>
              <a:buFont typeface="Arial" charset="0"/>
              <a:buNone/>
            </a:pPr>
            <a:r>
              <a:rPr lang="ru-RU" sz="2400" b="1" kern="0" dirty="0" smtClean="0"/>
              <a:t>Интеграция</a:t>
            </a:r>
            <a:endParaRPr lang="ru-RU" sz="2400" b="1" kern="0" dirty="0"/>
          </a:p>
        </p:txBody>
      </p:sp>
      <p:sp>
        <p:nvSpPr>
          <p:cNvPr id="19" name="Объект 2"/>
          <p:cNvSpPr txBox="1">
            <a:spLocks/>
          </p:cNvSpPr>
          <p:nvPr/>
        </p:nvSpPr>
        <p:spPr bwMode="auto">
          <a:xfrm>
            <a:off x="5866826" y="992185"/>
            <a:ext cx="3260626" cy="1274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6987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6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15950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4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2pPr>
            <a:lvl3pPr marL="987425" indent="-1920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2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3pPr>
            <a:lvl4pPr marL="13398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4pPr>
            <a:lvl5pPr marL="1703388" indent="-1841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Georgia" panose="02040502050405020303" pitchFamily="18" charset="0"/>
                <a:cs typeface="+mn-cs"/>
              </a:defRPr>
            </a:lvl5pPr>
            <a:lvl6pPr marL="21605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6pPr>
            <a:lvl7pPr marL="26177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7pPr>
            <a:lvl8pPr marL="30749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8pPr>
            <a:lvl9pPr marL="3532188" indent="-184150" algn="l" rtl="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Font typeface="Arial" charset="0"/>
              <a:buChar char="●"/>
              <a:defRPr sz="1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ts val="0"/>
              </a:spcBef>
              <a:buFont typeface="Arial" charset="0"/>
              <a:buNone/>
            </a:pPr>
            <a:r>
              <a:rPr lang="ru-RU" sz="2400" b="1" kern="0" dirty="0" smtClean="0"/>
              <a:t>Синергия</a:t>
            </a:r>
            <a:endParaRPr lang="ru-RU" sz="2400" b="1" kern="0" dirty="0"/>
          </a:p>
        </p:txBody>
      </p:sp>
      <p:cxnSp>
        <p:nvCxnSpPr>
          <p:cNvPr id="28" name="Скругленная соединительная линия 27"/>
          <p:cNvCxnSpPr/>
          <p:nvPr/>
        </p:nvCxnSpPr>
        <p:spPr>
          <a:xfrm>
            <a:off x="5866826" y="3406234"/>
            <a:ext cx="842257" cy="817496"/>
          </a:xfrm>
          <a:prstGeom prst="curvedConnector4">
            <a:avLst>
              <a:gd name="adj1" fmla="val 28572"/>
              <a:gd name="adj2" fmla="val 127963"/>
            </a:avLst>
          </a:prstGeom>
          <a:ln w="28575">
            <a:solidFill>
              <a:srgbClr val="254B71"/>
            </a:solidFill>
            <a:prstDash val="dash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558" y="2153392"/>
            <a:ext cx="2391626" cy="2312228"/>
          </a:xfrm>
          <a:prstGeom prst="ellipse">
            <a:avLst/>
          </a:prstGeom>
          <a:ln w="12700">
            <a:solidFill>
              <a:srgbClr val="254B7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8531" y="2153391"/>
            <a:ext cx="2376016" cy="2312228"/>
          </a:xfrm>
          <a:prstGeom prst="ellipse">
            <a:avLst/>
          </a:prstGeom>
          <a:ln w="12700">
            <a:solidFill>
              <a:srgbClr val="254B7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82" y="2153391"/>
            <a:ext cx="2318910" cy="2312228"/>
          </a:xfrm>
          <a:prstGeom prst="ellipse">
            <a:avLst/>
          </a:prstGeom>
          <a:ln w="12700">
            <a:solidFill>
              <a:srgbClr val="254B7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27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9403</TotalTime>
  <Words>977</Words>
  <Application>Microsoft Office PowerPoint</Application>
  <PresentationFormat>Экран (4:3)</PresentationFormat>
  <Paragraphs>214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Default Design</vt:lpstr>
      <vt:lpstr>Презентация PowerPoint</vt:lpstr>
      <vt:lpstr>Освещаемые вопросы</vt:lpstr>
      <vt:lpstr>Причины провалов сделок</vt:lpstr>
      <vt:lpstr>Область ведения переговоров в сделках</vt:lpstr>
      <vt:lpstr>Процесс M&amp;A</vt:lpstr>
      <vt:lpstr>Кейс 1: Международный игрок №1 в сфере сервиса ЖКХ приобретает игрока №3 на Московском рынке. </vt:lpstr>
      <vt:lpstr>Кейс 2: pre-money и post-money оценка.</vt:lpstr>
      <vt:lpstr>Кейс 3: покупка локальной нефтесервисной компании в сибирском регионе.</vt:lpstr>
      <vt:lpstr>Путь к синергии</vt:lpstr>
      <vt:lpstr>Кейс 4: покупка российского производителя электрических компонентов международным игроком.</vt:lpstr>
      <vt:lpstr>Модель SUN CUBE</vt:lpstr>
      <vt:lpstr>Пример оценочного листа</vt:lpstr>
      <vt:lpstr>Выводы</vt:lpstr>
      <vt:lpstr>Выводы</vt:lpstr>
      <vt:lpstr>Презентация PowerPoint</vt:lpstr>
    </vt:vector>
  </TitlesOfParts>
  <Company>RGG Capital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RGG Capital</dc:creator>
  <cp:lastModifiedBy>Teimuraz</cp:lastModifiedBy>
  <cp:revision>682</cp:revision>
  <dcterms:created xsi:type="dcterms:W3CDTF">2009-02-19T15:03:46Z</dcterms:created>
  <dcterms:modified xsi:type="dcterms:W3CDTF">2013-10-10T21:26:37Z</dcterms:modified>
</cp:coreProperties>
</file>