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77" r:id="rId15"/>
    <p:sldId id="276" r:id="rId16"/>
    <p:sldId id="275" r:id="rId17"/>
    <p:sldId id="274" r:id="rId18"/>
    <p:sldId id="269" r:id="rId19"/>
    <p:sldId id="270" r:id="rId20"/>
    <p:sldId id="271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75" d="100"/>
          <a:sy n="75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C0AA-DF6D-47D5-90B8-EC660C320416}" type="datetimeFigureOut">
              <a:rPr lang="ru-RU" smtClean="0"/>
              <a:t>16.07.2015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C435-762E-46D3-9C0A-FA5B702D3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9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DC435-762E-46D3-9C0A-FA5B702D37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2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48B4-EA06-4B38-832E-8956758A45F3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C231-1CC3-45BF-BEE3-EC8905580BD2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F0D0-E513-418A-80CB-96207DA525E1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D354-8593-4999-9515-A443E346FC46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4987-8453-4A43-B32F-D197B0064A00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F910-1EAF-4F89-A1C1-63B46AF50BF7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14DE-78A2-4DA6-A2C2-1035463B37F9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3C9-623D-4225-889B-1DF1E8C5DD7B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64F9-2EA3-4B21-9784-79BB0CEE75E0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524A19-8EAA-442C-BBEC-B2E8E90D347F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40E-8276-43EB-97D3-6C8E4A5FD07A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6727D0-D9B2-4DDD-AFD4-832413D5D668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Ontology of socially responsible </a:t>
            </a:r>
            <a:r>
              <a:rPr lang="en-US" sz="4800" dirty="0" smtClean="0"/>
              <a:t>investing. Applying global frameworks for an emerging market in Russia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Teimuraz </a:t>
            </a:r>
            <a:r>
              <a:rPr lang="en-US" dirty="0" err="1" smtClean="0"/>
              <a:t>vashakmadze</a:t>
            </a:r>
            <a:r>
              <a:rPr lang="en-US" dirty="0" smtClean="0"/>
              <a:t>, </a:t>
            </a:r>
            <a:r>
              <a:rPr lang="en-US" dirty="0" err="1" smtClean="0"/>
              <a:t>phd</a:t>
            </a:r>
            <a:endParaRPr lang="en-US" dirty="0" smtClean="0"/>
          </a:p>
          <a:p>
            <a:r>
              <a:rPr lang="en-US" dirty="0" smtClean="0"/>
              <a:t>Associate professor, </a:t>
            </a:r>
            <a:r>
              <a:rPr lang="en-US" dirty="0" err="1" smtClean="0"/>
              <a:t>Ranepa</a:t>
            </a:r>
            <a:endParaRPr lang="en-US" dirty="0" smtClean="0"/>
          </a:p>
          <a:p>
            <a:r>
              <a:rPr lang="en-US" dirty="0" smtClean="0"/>
              <a:t>Executive director, </a:t>
            </a:r>
            <a:r>
              <a:rPr lang="en-US" dirty="0" err="1" smtClean="0"/>
              <a:t>rgg</a:t>
            </a:r>
            <a:r>
              <a:rPr lang="en-US" dirty="0" smtClean="0"/>
              <a:t> capital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496" b="14603"/>
          <a:stretch/>
        </p:blipFill>
        <p:spPr>
          <a:xfrm>
            <a:off x="8473684" y="324687"/>
            <a:ext cx="3136900" cy="1738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4" y="249364"/>
            <a:ext cx="3535229" cy="11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investors want to analyze information about ESG factors?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853577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Nowadays only </a:t>
            </a:r>
            <a:r>
              <a:rPr lang="en-US" sz="2400" dirty="0"/>
              <a:t>37% of market capitalization is explained by the balance sheet, and 63% is the market value added, also known as, intellectual capital.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If </a:t>
            </a:r>
            <a:r>
              <a:rPr lang="en-US" sz="2400" dirty="0"/>
              <a:t>we analyze analytical reports of respected investment banks, we will see that company valuation based on the DCF (discounted cash flow) method, that the terminal value is about 70% - 80%, and sometimes is close to 90% from the total value.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08799" y="2538550"/>
            <a:ext cx="4513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is becoming important for investors to assess the long-term sustainability of a company, but this cannot be done without understanding what type of relationship the company has with its stakeholders.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994399" y="2293257"/>
            <a:ext cx="653143" cy="322217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SRI </a:t>
            </a:r>
            <a:r>
              <a:rPr lang="en-US" sz="3600" dirty="0"/>
              <a:t>– </a:t>
            </a:r>
            <a:r>
              <a:rPr lang="en-US" sz="3600" dirty="0" smtClean="0"/>
              <a:t>is an investment process which </a:t>
            </a:r>
            <a:r>
              <a:rPr lang="en-US" sz="3600" dirty="0"/>
              <a:t>takes into account not only financial indicators, but also the long-term social and ecological consequences from investments.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186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Seven distinct responsible investing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Sustainability themed investment (</a:t>
            </a:r>
            <a:r>
              <a:rPr lang="en-US" sz="2400" dirty="0" err="1" smtClean="0"/>
              <a:t>eSg</a:t>
            </a:r>
            <a:r>
              <a:rPr lang="en-US" sz="2400" dirty="0" smtClean="0"/>
              <a:t>, </a:t>
            </a:r>
            <a:r>
              <a:rPr lang="en-US" sz="2400" dirty="0" err="1" smtClean="0"/>
              <a:t>Esg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Best-in-Class investment selection (positive screening)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Norms-based screening (negative screening, ethics)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Exclusion of holdings from investment universe </a:t>
            </a:r>
            <a:r>
              <a:rPr lang="en-US" sz="2400" dirty="0"/>
              <a:t>(negative screening, ethics)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Integration of ESG factors in financials analysis (ESG cross sectional)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Engagement and voting on sustainable matters (</a:t>
            </a:r>
            <a:r>
              <a:rPr lang="en-US" sz="2400" dirty="0" err="1" smtClean="0"/>
              <a:t>esG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Impact investing (social impact sub category, microfinance impact sub category)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Объект 6" descr="Fund survey.pdf (ЗАЩИТА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8327" r="15829" b="3738"/>
          <a:stretch/>
        </p:blipFill>
        <p:spPr>
          <a:xfrm>
            <a:off x="710129" y="-14000"/>
            <a:ext cx="10785187" cy="6347686"/>
          </a:xfrm>
        </p:spPr>
      </p:pic>
      <p:sp>
        <p:nvSpPr>
          <p:cNvPr id="8" name="TextBox 7"/>
          <p:cNvSpPr txBox="1"/>
          <p:nvPr/>
        </p:nvSpPr>
        <p:spPr>
          <a:xfrm>
            <a:off x="710129" y="596435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ALFI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investing funds in Europe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Объект 6" descr="Fund survey.pdf (ЗАЩИТА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5905" r="10390" b="18170"/>
          <a:stretch/>
        </p:blipFill>
        <p:spPr>
          <a:xfrm>
            <a:off x="1394" y="1708333"/>
            <a:ext cx="12219634" cy="4435698"/>
          </a:xfrm>
        </p:spPr>
      </p:pic>
      <p:sp>
        <p:nvSpPr>
          <p:cNvPr id="8" name="TextBox 7"/>
          <p:cNvSpPr txBox="1"/>
          <p:nvPr/>
        </p:nvSpPr>
        <p:spPr>
          <a:xfrm>
            <a:off x="995682" y="5961604"/>
            <a:ext cx="492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Responsible Investing Fund Survey,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9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 (cross sectional)</a:t>
            </a:r>
            <a:endParaRPr lang="ru-RU" dirty="0"/>
          </a:p>
        </p:txBody>
      </p:sp>
      <p:pic>
        <p:nvPicPr>
          <p:cNvPr id="5" name="Объект 4" descr="Fund survey.pdf (ЗАЩИТА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38713" r="36127" b="19298"/>
          <a:stretch/>
        </p:blipFill>
        <p:spPr>
          <a:xfrm>
            <a:off x="1744980" y="1800860"/>
            <a:ext cx="8694420" cy="455259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682" y="5847304"/>
            <a:ext cx="492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Responsible Investing Fund Survey,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funds</a:t>
            </a:r>
            <a:endParaRPr lang="ru-RU" dirty="0"/>
          </a:p>
        </p:txBody>
      </p:sp>
      <p:pic>
        <p:nvPicPr>
          <p:cNvPr id="5" name="Объект 4" descr="Fund survey.pdf (ЗАЩИТА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9661" r="17942" b="14878"/>
          <a:stretch/>
        </p:blipFill>
        <p:spPr>
          <a:xfrm>
            <a:off x="1117603" y="2120901"/>
            <a:ext cx="10038077" cy="365021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682" y="5961604"/>
            <a:ext cx="492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Responsible Investing Fund Survey,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0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funds</a:t>
            </a:r>
            <a:endParaRPr lang="ru-RU" dirty="0"/>
          </a:p>
        </p:txBody>
      </p:sp>
      <p:pic>
        <p:nvPicPr>
          <p:cNvPr id="5" name="Объект 4" descr="Fund survey.pdf (ЗАЩИТА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1768" r="13352" b="15194"/>
          <a:stretch/>
        </p:blipFill>
        <p:spPr>
          <a:xfrm>
            <a:off x="2155190" y="1874650"/>
            <a:ext cx="7942580" cy="444784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682" y="5898104"/>
            <a:ext cx="492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Responsible Investing Fund Survey,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9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funds</a:t>
            </a:r>
            <a:endParaRPr lang="ru-RU" dirty="0"/>
          </a:p>
        </p:txBody>
      </p:sp>
      <p:pic>
        <p:nvPicPr>
          <p:cNvPr id="5" name="Объект 4" descr="Fund survey.pdf (ЗАЩИТА)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27980" r="15902" b="19929"/>
          <a:stretch/>
        </p:blipFill>
        <p:spPr>
          <a:xfrm>
            <a:off x="1091200" y="2184400"/>
            <a:ext cx="10064480" cy="382635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682" y="5961604"/>
            <a:ext cx="492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Responsible Investing Fund Survey,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6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Aviva Investors (1/2)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0895"/>
          </a:xfrm>
        </p:spPr>
        <p:txBody>
          <a:bodyPr>
            <a:normAutofit/>
          </a:bodyPr>
          <a:lstStyle/>
          <a:p>
            <a:r>
              <a:rPr lang="en-US" b="1" dirty="0" smtClean="0"/>
              <a:t>Investor:</a:t>
            </a:r>
            <a:r>
              <a:rPr lang="en-US" dirty="0" smtClean="0"/>
              <a:t> Aviva </a:t>
            </a:r>
            <a:r>
              <a:rPr lang="en-US" dirty="0"/>
              <a:t>Investors </a:t>
            </a:r>
            <a:r>
              <a:rPr lang="en-US" dirty="0" smtClean="0"/>
              <a:t>(a </a:t>
            </a:r>
            <a:r>
              <a:rPr lang="en-US" dirty="0"/>
              <a:t>part of the largest British insurance company </a:t>
            </a:r>
            <a:r>
              <a:rPr lang="en-US" dirty="0" smtClean="0"/>
              <a:t>Aviva) – AUM more </a:t>
            </a:r>
            <a:r>
              <a:rPr lang="en-US" dirty="0"/>
              <a:t>than </a:t>
            </a:r>
            <a:r>
              <a:rPr lang="en-US" dirty="0" smtClean="0"/>
              <a:t>$400 </a:t>
            </a:r>
            <a:r>
              <a:rPr lang="en-US" dirty="0" err="1" smtClean="0"/>
              <a:t>bln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Invested in company:</a:t>
            </a:r>
            <a:r>
              <a:rPr lang="en-US" dirty="0" smtClean="0"/>
              <a:t> Vedanta </a:t>
            </a:r>
            <a:r>
              <a:rPr lang="en-US" dirty="0"/>
              <a:t>Resources </a:t>
            </a:r>
            <a:r>
              <a:rPr lang="en-US" dirty="0" smtClean="0"/>
              <a:t>(passive </a:t>
            </a:r>
            <a:r>
              <a:rPr lang="en-US" dirty="0"/>
              <a:t>portfolio that mirrored the </a:t>
            </a:r>
            <a:r>
              <a:rPr lang="en-US" dirty="0" smtClean="0"/>
              <a:t>market).</a:t>
            </a:r>
          </a:p>
          <a:p>
            <a:r>
              <a:rPr lang="en-US" b="1" dirty="0"/>
              <a:t>Problem: </a:t>
            </a:r>
            <a:r>
              <a:rPr lang="en-US" dirty="0"/>
              <a:t>From Aviva Investors' point of view, the </a:t>
            </a:r>
            <a:r>
              <a:rPr lang="en-US" dirty="0" err="1"/>
              <a:t>Vendanta</a:t>
            </a:r>
            <a:r>
              <a:rPr lang="en-US" dirty="0"/>
              <a:t> Resources company was </a:t>
            </a:r>
            <a:r>
              <a:rPr lang="en-US" dirty="0" smtClean="0"/>
              <a:t>undervalued by </a:t>
            </a:r>
            <a:r>
              <a:rPr lang="en-US" dirty="0"/>
              <a:t>29% compared to </a:t>
            </a:r>
            <a:r>
              <a:rPr lang="en-US" dirty="0" smtClean="0"/>
              <a:t>its peers, </a:t>
            </a:r>
            <a:r>
              <a:rPr lang="en-US" dirty="0"/>
              <a:t>with the main reason of </a:t>
            </a:r>
            <a:r>
              <a:rPr lang="en-US" dirty="0" smtClean="0"/>
              <a:t>unethical </a:t>
            </a:r>
            <a:r>
              <a:rPr lang="en-US" dirty="0"/>
              <a:t>company behavior in </a:t>
            </a:r>
            <a:r>
              <a:rPr lang="en-US" dirty="0" smtClean="0"/>
              <a:t>India (the </a:t>
            </a:r>
            <a:r>
              <a:rPr lang="en-US" dirty="0"/>
              <a:t>company was accused of human rights and business ethics </a:t>
            </a:r>
            <a:r>
              <a:rPr lang="en-US" dirty="0" smtClean="0"/>
              <a:t>violation).</a:t>
            </a:r>
            <a:endParaRPr lang="en-US" dirty="0"/>
          </a:p>
          <a:p>
            <a:r>
              <a:rPr lang="en-US" b="1" dirty="0" smtClean="0"/>
              <a:t>Strategy</a:t>
            </a:r>
            <a:r>
              <a:rPr lang="en-US" b="1" dirty="0"/>
              <a:t>:</a:t>
            </a:r>
            <a:r>
              <a:rPr lang="en-US" dirty="0"/>
              <a:t> Engagement and voting on sustainable matters (</a:t>
            </a:r>
            <a:r>
              <a:rPr lang="en-US" dirty="0" err="1"/>
              <a:t>esG</a:t>
            </a:r>
            <a:r>
              <a:rPr lang="en-US" dirty="0"/>
              <a:t>). Instead of positions close in Vedanta Resources, Aviva Investors prepared the situation analysis and offered some recommendations for the situation improvement.</a:t>
            </a:r>
          </a:p>
          <a:p>
            <a:r>
              <a:rPr lang="en-US" b="1" dirty="0" smtClean="0"/>
              <a:t>Motivation: </a:t>
            </a:r>
            <a:r>
              <a:rPr lang="en-US" dirty="0"/>
              <a:t>According to the Aviva Investors position, if they had chosen a different way by selling out Vedanta Resources shares and had not attained the improvement of its business practice, they would have undermined their authority in public's view.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Aviva Investors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Aviva Investors proposed (action plan):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Expand </a:t>
            </a:r>
            <a:r>
              <a:rPr lang="en-US" dirty="0"/>
              <a:t>the health, safety and the environment committee's authority, which should include all aspects of ESG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Train </a:t>
            </a:r>
            <a:r>
              <a:rPr lang="en-US" dirty="0"/>
              <a:t>and </a:t>
            </a:r>
            <a:r>
              <a:rPr lang="en-US" dirty="0" smtClean="0"/>
              <a:t>assign </a:t>
            </a:r>
            <a:r>
              <a:rPr lang="en-US" dirty="0"/>
              <a:t>responsibility at the level of the board of directors concerning the ESG risks. 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remuneration of the board of directors and top management to </a:t>
            </a:r>
            <a:r>
              <a:rPr lang="en-US" dirty="0" smtClean="0"/>
              <a:t>the </a:t>
            </a:r>
            <a:r>
              <a:rPr lang="en-US" dirty="0"/>
              <a:t>ESG</a:t>
            </a:r>
            <a:r>
              <a:rPr lang="en-US" dirty="0" smtClean="0"/>
              <a:t> </a:t>
            </a:r>
            <a:r>
              <a:rPr lang="en-US" dirty="0"/>
              <a:t>index  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Organize </a:t>
            </a:r>
            <a:r>
              <a:rPr lang="en-US" dirty="0"/>
              <a:t>mechanism of complaint examination on all company's operations 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the risk management system 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Stick </a:t>
            </a:r>
            <a:r>
              <a:rPr lang="en-US" dirty="0"/>
              <a:t>to the OECD and UN standards of responsible business running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Strengthening </a:t>
            </a:r>
            <a:r>
              <a:rPr lang="en-US" dirty="0"/>
              <a:t>of the ESG policy maintenance control system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7734" y="1843646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Business valuation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70069" y="1843646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7734" y="2378510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Stakeholder theory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70069" y="2378510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7734" y="2913374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Brief literature review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70069" y="2913374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7734" y="3448238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Environmental, Social, and Governance (ESG) Ratings as a Sustainability Proxy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370069" y="3448238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6-7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97734" y="3983102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SRI (socially responsible investing)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370069" y="3983102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8-17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97734" y="4517966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Case: Aviva Investors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370069" y="4517966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18-19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97734" y="5052830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roots of the SRI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370069" y="5052830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97734" y="5587694"/>
            <a:ext cx="8989455" cy="428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model of the SRI forecast in Russia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370069" y="5587694"/>
            <a:ext cx="785611" cy="428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21-22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Ethical </a:t>
            </a:r>
            <a:r>
              <a:rPr lang="en-US" sz="2800" dirty="0" smtClean="0"/>
              <a:t>norms </a:t>
            </a:r>
            <a:r>
              <a:rPr lang="en-US" sz="2800" dirty="0"/>
              <a:t>are the basis for all agents, but they are not pushing SRI, while society will not achieve economic well-being, which will allow society to become an active participant of investment process.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5" y="1820505"/>
            <a:ext cx="6322867" cy="4451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Transformation </a:t>
            </a:r>
            <a:r>
              <a:rPr lang="en-US" sz="3600" dirty="0"/>
              <a:t>of business </a:t>
            </a:r>
            <a:r>
              <a:rPr lang="en-US" sz="3600" dirty="0" smtClean="0"/>
              <a:t>practices is possible </a:t>
            </a:r>
            <a:r>
              <a:rPr lang="en-US" sz="3600" dirty="0"/>
              <a:t>under the pressure of two factors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</a:t>
            </a:r>
            <a:r>
              <a:rPr lang="en-US" sz="2800" dirty="0" smtClean="0"/>
              <a:t>xistence </a:t>
            </a:r>
            <a:r>
              <a:rPr lang="en-US" sz="2800" dirty="0"/>
              <a:t>of systematic ethical requirements and expectations from business, which are arranged in clear linguistic and behavioral standards supported by external stakeholders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Stakeholders</a:t>
            </a:r>
            <a:r>
              <a:rPr lang="en-US" sz="2800" dirty="0"/>
              <a:t>’ ability to influence business (to increase costs or yields) depending on the compliance or non-compliance of entrepreneurs and top-management of corporations to the standards  reflecting stakeholders' </a:t>
            </a:r>
            <a:r>
              <a:rPr lang="en-US" sz="2800" dirty="0" smtClean="0"/>
              <a:t>expectations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This theoretical </a:t>
            </a:r>
            <a:r>
              <a:rPr lang="en-US" sz="3200" dirty="0" smtClean="0"/>
              <a:t>framework (model) </a:t>
            </a:r>
            <a:r>
              <a:rPr lang="en-US" sz="3200" dirty="0"/>
              <a:t>enables us to identify the gap between Russia and those countries with higher level of socially responsible investment development.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61775"/>
              </p:ext>
            </p:extLst>
          </p:nvPr>
        </p:nvGraphicFramePr>
        <p:xfrm>
          <a:off x="1197915" y="1814958"/>
          <a:ext cx="10008036" cy="4331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185"/>
                <a:gridCol w="2404866"/>
                <a:gridCol w="2776734"/>
                <a:gridCol w="1795251"/>
              </a:tblGrid>
              <a:tr h="78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Stakeholder’s type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Ethical </a:t>
                      </a:r>
                      <a:r>
                        <a:rPr lang="en-US" sz="2000" dirty="0">
                          <a:effectLst/>
                        </a:rPr>
                        <a:t>requirements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A)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Stakeholders’ ability to influence  business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B)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Points = A*B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</a:tr>
              <a:tr h="38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Consumers, clients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 </a:t>
                      </a:r>
                      <a:r>
                        <a:rPr lang="en-US" sz="2000" dirty="0" smtClean="0">
                          <a:effectLst/>
                        </a:rPr>
                        <a:t>points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</a:t>
                      </a:r>
                      <a:r>
                        <a:rPr lang="en-US" sz="2000" dirty="0" smtClean="0">
                          <a:effectLst/>
                        </a:rPr>
                        <a:t>points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</a:tr>
              <a:tr h="1604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Investors (individuals) in mutual funds, pension funds and other investment funds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smtClean="0">
                          <a:effectLst/>
                        </a:rPr>
                        <a:t>point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smtClean="0">
                          <a:effectLst/>
                        </a:rPr>
                        <a:t>point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</a:tr>
              <a:tr h="38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Institutional investors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smtClean="0">
                          <a:effectLst/>
                        </a:rPr>
                        <a:t>point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smtClean="0">
                          <a:effectLst/>
                        </a:rPr>
                        <a:t>point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</a:tr>
              <a:tr h="78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regulative institutions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smtClean="0">
                          <a:effectLst/>
                        </a:rPr>
                        <a:t>point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</a:t>
                      </a:r>
                      <a:r>
                        <a:rPr lang="en-US" sz="2000" dirty="0" smtClean="0">
                          <a:effectLst/>
                        </a:rPr>
                        <a:t>points</a:t>
                      </a:r>
                      <a:endParaRPr lang="ru-RU" sz="1800" dirty="0">
                        <a:effectLst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</a:tr>
              <a:tr h="381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out of 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2617" marR="22617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13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DCF model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4733" y="2202524"/>
                <a:ext cx="4216604" cy="99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𝐹𝐶𝐹𝐹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𝐹𝐶𝐹𝐹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𝑊𝐴𝐶𝐶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𝑊𝐴𝐶𝐶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33" y="2202524"/>
                <a:ext cx="4216604" cy="9905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0613" y="3672748"/>
                <a:ext cx="5044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𝐹𝐶𝐹𝐹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𝐸𝐵𝐼𝑇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/>
                        </a:rPr>
                        <m:t>𝐷𝐴</m:t>
                      </m:r>
                      <m:r>
                        <a:rPr lang="en-US" b="0" i="1" smtClean="0">
                          <a:latin typeface="Cambria Math"/>
                        </a:rPr>
                        <m:t>−∆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𝑊𝐶𝑅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𝐶𝑎𝑝𝐸𝑥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613" y="3672748"/>
                <a:ext cx="504484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бъект 2"/>
          <p:cNvSpPr txBox="1">
            <a:spLocks/>
          </p:cNvSpPr>
          <p:nvPr/>
        </p:nvSpPr>
        <p:spPr>
          <a:xfrm>
            <a:off x="1097280" y="3193052"/>
            <a:ext cx="10058400" cy="4796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Cash is king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097280" y="4330434"/>
            <a:ext cx="10058400" cy="1524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Going concern </a:t>
            </a:r>
            <a:r>
              <a:rPr lang="en-US" dirty="0" smtClean="0"/>
              <a:t>principle =&gt; investor needs to understand if company’s cash flows are sustainable in infinity</a:t>
            </a:r>
            <a:endParaRPr lang="en-US" dirty="0" smtClean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97280" y="5086466"/>
            <a:ext cx="10058400" cy="4991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Business valuation is subjective =&gt; value for me ≠ value for you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02675" y="5467332"/>
                <a:ext cx="1920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𝐷𝐹𝐸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𝐼𝐹𝐸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75" y="5467332"/>
                <a:ext cx="192071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1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5" grpId="0"/>
      <p:bldP spid="16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theory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65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Stakeholders </a:t>
            </a:r>
            <a:r>
              <a:rPr lang="en-US" dirty="0" smtClean="0"/>
              <a:t>view – maximization of shareholders value is possible only if company’s performance maximizes value for all stakeholders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1039132" y="2478617"/>
            <a:ext cx="10116548" cy="3250439"/>
            <a:chOff x="1039132" y="2478617"/>
            <a:chExt cx="10116548" cy="3250439"/>
          </a:xfrm>
        </p:grpSpPr>
        <p:cxnSp>
          <p:nvCxnSpPr>
            <p:cNvPr id="68" name="Скругленная соединительная линия 67"/>
            <p:cNvCxnSpPr>
              <a:stCxn id="32" idx="1"/>
              <a:endCxn id="31" idx="2"/>
            </p:cNvCxnSpPr>
            <p:nvPr/>
          </p:nvCxnSpPr>
          <p:spPr>
            <a:xfrm rot="10800000" flipV="1">
              <a:off x="7748925" y="4835654"/>
              <a:ext cx="943610" cy="172677"/>
            </a:xfrm>
            <a:prstGeom prst="curvedConnector4">
              <a:avLst>
                <a:gd name="adj1" fmla="val 11552"/>
                <a:gd name="adj2" fmla="val 23238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Скругленная соединительная линия 64"/>
            <p:cNvCxnSpPr>
              <a:stCxn id="32" idx="2"/>
              <a:endCxn id="35" idx="3"/>
            </p:cNvCxnSpPr>
            <p:nvPr/>
          </p:nvCxnSpPr>
          <p:spPr>
            <a:xfrm rot="5400000">
              <a:off x="8478529" y="4344824"/>
              <a:ext cx="291233" cy="1587992"/>
            </a:xfrm>
            <a:prstGeom prst="curved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Скругленная соединительная линия 61"/>
            <p:cNvCxnSpPr>
              <a:stCxn id="30" idx="3"/>
              <a:endCxn id="34" idx="3"/>
            </p:cNvCxnSpPr>
            <p:nvPr/>
          </p:nvCxnSpPr>
          <p:spPr>
            <a:xfrm flipH="1">
              <a:off x="6160987" y="4850783"/>
              <a:ext cx="644327" cy="433654"/>
            </a:xfrm>
            <a:prstGeom prst="curvedConnector3">
              <a:avLst>
                <a:gd name="adj1" fmla="val -3547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Скругленная соединительная линия 52"/>
            <p:cNvCxnSpPr>
              <a:stCxn id="34" idx="3"/>
              <a:endCxn id="32" idx="1"/>
            </p:cNvCxnSpPr>
            <p:nvPr/>
          </p:nvCxnSpPr>
          <p:spPr>
            <a:xfrm flipV="1">
              <a:off x="6160987" y="4835655"/>
              <a:ext cx="2531548" cy="448782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Скругленная соединительная линия 49"/>
            <p:cNvCxnSpPr>
              <a:stCxn id="28" idx="3"/>
              <a:endCxn id="34" idx="1"/>
            </p:cNvCxnSpPr>
            <p:nvPr/>
          </p:nvCxnSpPr>
          <p:spPr>
            <a:xfrm>
              <a:off x="3626574" y="4850783"/>
              <a:ext cx="1087378" cy="43365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Скругленная соединительная линия 46"/>
            <p:cNvCxnSpPr>
              <a:stCxn id="33" idx="0"/>
              <a:endCxn id="30" idx="1"/>
            </p:cNvCxnSpPr>
            <p:nvPr/>
          </p:nvCxnSpPr>
          <p:spPr>
            <a:xfrm rot="5400000" flipH="1" flipV="1">
              <a:off x="4463014" y="4152431"/>
              <a:ext cx="276104" cy="1672808"/>
            </a:xfrm>
            <a:prstGeom prst="curved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Скругленная соединительная линия 44"/>
            <p:cNvCxnSpPr>
              <a:stCxn id="28" idx="2"/>
              <a:endCxn id="34" idx="1"/>
            </p:cNvCxnSpPr>
            <p:nvPr/>
          </p:nvCxnSpPr>
          <p:spPr>
            <a:xfrm rot="16200000" flipH="1">
              <a:off x="3803611" y="4374095"/>
              <a:ext cx="276105" cy="1544578"/>
            </a:xfrm>
            <a:prstGeom prst="curved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1097280" y="2478617"/>
              <a:ext cx="10058400" cy="1265766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en-US" dirty="0" smtClean="0"/>
                <a:t> Value map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349784" y="2751218"/>
              <a:ext cx="2184400" cy="6731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Value ↑ 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7277" y="3695869"/>
              <a:ext cx="1393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Financial metrics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0798" y="4905628"/>
              <a:ext cx="1393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Stakeholders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98649" y="3795183"/>
              <a:ext cx="1255851" cy="421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Sales ↑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06354" y="3795183"/>
              <a:ext cx="1255851" cy="421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Opex</a:t>
              </a:r>
              <a:r>
                <a:rPr lang="en-US" dirty="0" smtClean="0"/>
                <a:t> ↓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14059" y="3795183"/>
              <a:ext cx="1255851" cy="421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WCR</a:t>
              </a:r>
              <a:r>
                <a:rPr lang="en-US" dirty="0" smtClean="0"/>
                <a:t>↓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18680" y="3795183"/>
              <a:ext cx="1255851" cy="421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Capex </a:t>
              </a:r>
              <a:r>
                <a:rPr lang="en-US" dirty="0" smtClean="0"/>
                <a:t>↓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623301" y="3787936"/>
              <a:ext cx="1255851" cy="421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WACC </a:t>
              </a:r>
              <a:r>
                <a:rPr lang="en-US" dirty="0" smtClean="0"/>
                <a:t>↓</a:t>
              </a:r>
              <a:endParaRPr lang="ru-RU" dirty="0"/>
            </a:p>
          </p:txBody>
        </p:sp>
        <p:cxnSp>
          <p:nvCxnSpPr>
            <p:cNvPr id="15" name="Скругленная соединительная линия 14"/>
            <p:cNvCxnSpPr>
              <a:stCxn id="9" idx="0"/>
              <a:endCxn id="6" idx="1"/>
            </p:cNvCxnSpPr>
            <p:nvPr/>
          </p:nvCxnSpPr>
          <p:spPr>
            <a:xfrm rot="5400000" flipH="1" flipV="1">
              <a:off x="4134472" y="2579872"/>
              <a:ext cx="707415" cy="17232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Скругленная соединительная линия 16"/>
            <p:cNvCxnSpPr>
              <a:stCxn id="10" idx="0"/>
              <a:endCxn id="6" idx="2"/>
            </p:cNvCxnSpPr>
            <p:nvPr/>
          </p:nvCxnSpPr>
          <p:spPr>
            <a:xfrm rot="5400000" flipH="1" flipV="1">
              <a:off x="5552700" y="2905899"/>
              <a:ext cx="370865" cy="1407704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Скругленная соединительная линия 18"/>
            <p:cNvCxnSpPr>
              <a:stCxn id="11" idx="0"/>
              <a:endCxn id="6" idx="2"/>
            </p:cNvCxnSpPr>
            <p:nvPr/>
          </p:nvCxnSpPr>
          <p:spPr>
            <a:xfrm rot="16200000" flipV="1">
              <a:off x="6256553" y="3609750"/>
              <a:ext cx="370865" cy="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кругленная соединительная линия 20"/>
            <p:cNvCxnSpPr>
              <a:stCxn id="13" idx="0"/>
            </p:cNvCxnSpPr>
            <p:nvPr/>
          </p:nvCxnSpPr>
          <p:spPr>
            <a:xfrm rot="16200000" flipV="1">
              <a:off x="7970284" y="2506992"/>
              <a:ext cx="841761" cy="172012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кругленная соединительная линия 22"/>
            <p:cNvCxnSpPr>
              <a:stCxn id="12" idx="0"/>
              <a:endCxn id="6" idx="2"/>
            </p:cNvCxnSpPr>
            <p:nvPr/>
          </p:nvCxnSpPr>
          <p:spPr>
            <a:xfrm rot="16200000" flipV="1">
              <a:off x="6958863" y="2907440"/>
              <a:ext cx="370865" cy="1404622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094197" y="4457411"/>
              <a:ext cx="924614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097277" y="3578279"/>
              <a:ext cx="924614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039132" y="5729056"/>
              <a:ext cx="924614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2712174" y="4693233"/>
              <a:ext cx="914400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Clients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48100" y="4693233"/>
              <a:ext cx="1367844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Employee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437470" y="4693233"/>
              <a:ext cx="1367844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Suppliers</a:t>
              </a: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023319" y="4693233"/>
              <a:ext cx="1451211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Shareholders</a:t>
              </a: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692535" y="4678105"/>
              <a:ext cx="1451211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Banks</a:t>
              </a: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041144" y="5126887"/>
              <a:ext cx="1447035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Government</a:t>
              </a: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713952" y="5126887"/>
              <a:ext cx="1447035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Communities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383114" y="5126887"/>
              <a:ext cx="1447035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Investors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052277" y="5113325"/>
              <a:ext cx="1053624" cy="3150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Etc.</a:t>
              </a:r>
              <a:endParaRPr lang="ru-RU" dirty="0"/>
            </a:p>
          </p:txBody>
        </p:sp>
        <p:sp>
          <p:nvSpPr>
            <p:cNvPr id="37" name="Стрелка вверх 36"/>
            <p:cNvSpPr/>
            <p:nvPr/>
          </p:nvSpPr>
          <p:spPr>
            <a:xfrm>
              <a:off x="2987520" y="43613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верх 37"/>
            <p:cNvSpPr/>
            <p:nvPr/>
          </p:nvSpPr>
          <p:spPr>
            <a:xfrm>
              <a:off x="3952720" y="43613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верх 38"/>
            <p:cNvSpPr/>
            <p:nvPr/>
          </p:nvSpPr>
          <p:spPr>
            <a:xfrm>
              <a:off x="4943320" y="43613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верх 39"/>
            <p:cNvSpPr/>
            <p:nvPr/>
          </p:nvSpPr>
          <p:spPr>
            <a:xfrm>
              <a:off x="6048220" y="43613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верх 40"/>
            <p:cNvSpPr/>
            <p:nvPr/>
          </p:nvSpPr>
          <p:spPr>
            <a:xfrm>
              <a:off x="7140420" y="43613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верх 41"/>
            <p:cNvSpPr/>
            <p:nvPr/>
          </p:nvSpPr>
          <p:spPr>
            <a:xfrm>
              <a:off x="8321520" y="43486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верх 42"/>
            <p:cNvSpPr/>
            <p:nvPr/>
          </p:nvSpPr>
          <p:spPr>
            <a:xfrm>
              <a:off x="9566120" y="4348670"/>
              <a:ext cx="328970" cy="220180"/>
            </a:xfrm>
            <a:prstGeom prst="up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Скругленная соединительная линия 55"/>
            <p:cNvCxnSpPr>
              <a:stCxn id="29" idx="2"/>
              <a:endCxn id="34" idx="0"/>
            </p:cNvCxnSpPr>
            <p:nvPr/>
          </p:nvCxnSpPr>
          <p:spPr>
            <a:xfrm rot="16200000" flipH="1">
              <a:off x="4925469" y="4614885"/>
              <a:ext cx="118555" cy="90544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Скругленная соединительная линия 58"/>
            <p:cNvCxnSpPr>
              <a:stCxn id="30" idx="2"/>
              <a:endCxn id="35" idx="1"/>
            </p:cNvCxnSpPr>
            <p:nvPr/>
          </p:nvCxnSpPr>
          <p:spPr>
            <a:xfrm rot="16200000" flipH="1">
              <a:off x="6114201" y="5015523"/>
              <a:ext cx="276105" cy="261722"/>
            </a:xfrm>
            <a:prstGeom prst="curved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Объект 2"/>
          <p:cNvSpPr txBox="1">
            <a:spLocks/>
          </p:cNvSpPr>
          <p:nvPr/>
        </p:nvSpPr>
        <p:spPr>
          <a:xfrm>
            <a:off x="1097280" y="5780751"/>
            <a:ext cx="10058400" cy="1265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Sustainability of cash flows can be achieved only by reducing strategic risks through stakeholder management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9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(brief) literature review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 Patten (1990) found evidence that </a:t>
            </a:r>
            <a:r>
              <a:rPr lang="en-US" i="1" u="sng" dirty="0"/>
              <a:t>investors used social responsibility information in valuations</a:t>
            </a:r>
            <a:r>
              <a:rPr lang="en-US" i="1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 </a:t>
            </a:r>
            <a:r>
              <a:rPr lang="en-US" i="1" dirty="0" err="1"/>
              <a:t>Waddock</a:t>
            </a:r>
            <a:r>
              <a:rPr lang="en-US" i="1" dirty="0"/>
              <a:t> and Graves (1997) established that </a:t>
            </a:r>
            <a:r>
              <a:rPr lang="en-US" i="1" u="sng" dirty="0"/>
              <a:t>superior social performance is indicative of good management practices consequently translated into better performance on the financial level</a:t>
            </a:r>
            <a:r>
              <a:rPr lang="en-US" i="1" dirty="0"/>
              <a:t>, this link between social and financial performance was also concluded by (</a:t>
            </a:r>
            <a:r>
              <a:rPr lang="en-US" i="1" dirty="0" err="1"/>
              <a:t>Orlitzky</a:t>
            </a:r>
            <a:r>
              <a:rPr lang="en-US" i="1" dirty="0"/>
              <a:t> et al., 2003) and (Kurtz, 2005).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 </a:t>
            </a:r>
            <a:r>
              <a:rPr lang="ru-RU" i="1" dirty="0" err="1" smtClean="0"/>
              <a:t>Doh</a:t>
            </a:r>
            <a:r>
              <a:rPr lang="ru-RU" i="1" dirty="0" smtClean="0"/>
              <a:t> (2010</a:t>
            </a:r>
            <a:r>
              <a:rPr lang="ru-RU" i="1" dirty="0"/>
              <a:t>) </a:t>
            </a:r>
            <a:r>
              <a:rPr lang="ru-RU" i="1" dirty="0" err="1"/>
              <a:t>found</a:t>
            </a:r>
            <a:r>
              <a:rPr lang="ru-RU" i="1" dirty="0"/>
              <a:t> </a:t>
            </a:r>
            <a:r>
              <a:rPr lang="ru-RU" i="1" u="sng" dirty="0" err="1"/>
              <a:t>that</a:t>
            </a:r>
            <a:r>
              <a:rPr lang="ru-RU" i="1" u="sng" dirty="0"/>
              <a:t> </a:t>
            </a:r>
            <a:r>
              <a:rPr lang="ru-RU" i="1" u="sng" dirty="0" err="1"/>
              <a:t>investors</a:t>
            </a:r>
            <a:r>
              <a:rPr lang="ru-RU" i="1" u="sng" dirty="0"/>
              <a:t> </a:t>
            </a:r>
            <a:r>
              <a:rPr lang="ru-RU" i="1" u="sng" dirty="0" err="1"/>
              <a:t>are</a:t>
            </a:r>
            <a:r>
              <a:rPr lang="ru-RU" i="1" u="sng" dirty="0"/>
              <a:t> </a:t>
            </a:r>
            <a:r>
              <a:rPr lang="ru-RU" i="1" u="sng" dirty="0" err="1"/>
              <a:t>concerned</a:t>
            </a:r>
            <a:r>
              <a:rPr lang="ru-RU" i="1" u="sng" dirty="0"/>
              <a:t> </a:t>
            </a:r>
            <a:r>
              <a:rPr lang="ru-RU" i="1" u="sng" dirty="0" err="1"/>
              <a:t>about</a:t>
            </a:r>
            <a:r>
              <a:rPr lang="ru-RU" i="1" u="sng" dirty="0"/>
              <a:t> </a:t>
            </a:r>
            <a:r>
              <a:rPr lang="ru-RU" i="1" u="sng" dirty="0" err="1"/>
              <a:t>the</a:t>
            </a:r>
            <a:r>
              <a:rPr lang="ru-RU" i="1" u="sng" dirty="0"/>
              <a:t> </a:t>
            </a:r>
            <a:r>
              <a:rPr lang="ru-RU" i="1" u="sng" dirty="0" err="1"/>
              <a:t>social</a:t>
            </a:r>
            <a:r>
              <a:rPr lang="ru-RU" i="1" u="sng" dirty="0"/>
              <a:t> </a:t>
            </a:r>
            <a:r>
              <a:rPr lang="ru-RU" i="1" u="sng" dirty="0" err="1"/>
              <a:t>performance</a:t>
            </a:r>
            <a:r>
              <a:rPr lang="ru-RU" i="1" u="sng" dirty="0"/>
              <a:t> </a:t>
            </a:r>
            <a:r>
              <a:rPr lang="ru-RU" i="1" u="sng" dirty="0" err="1"/>
              <a:t>of</a:t>
            </a:r>
            <a:r>
              <a:rPr lang="ru-RU" i="1" u="sng" dirty="0"/>
              <a:t> </a:t>
            </a:r>
            <a:r>
              <a:rPr lang="ru-RU" i="1" u="sng" dirty="0" err="1"/>
              <a:t>firms</a:t>
            </a:r>
            <a:r>
              <a:rPr lang="ru-RU" i="1" u="sng" dirty="0"/>
              <a:t> </a:t>
            </a:r>
            <a:r>
              <a:rPr lang="ru-RU" i="1" u="sng" dirty="0" err="1"/>
              <a:t>in</a:t>
            </a:r>
            <a:r>
              <a:rPr lang="ru-RU" i="1" u="sng" dirty="0"/>
              <a:t> </a:t>
            </a:r>
            <a:r>
              <a:rPr lang="ru-RU" i="1" u="sng" dirty="0" err="1"/>
              <a:t>which</a:t>
            </a:r>
            <a:r>
              <a:rPr lang="ru-RU" i="1" u="sng" dirty="0"/>
              <a:t> </a:t>
            </a:r>
            <a:r>
              <a:rPr lang="ru-RU" i="1" u="sng" dirty="0" err="1"/>
              <a:t>they</a:t>
            </a:r>
            <a:r>
              <a:rPr lang="ru-RU" i="1" u="sng" dirty="0"/>
              <a:t> </a:t>
            </a:r>
            <a:r>
              <a:rPr lang="ru-RU" i="1" u="sng" dirty="0" err="1" smtClean="0"/>
              <a:t>invest</a:t>
            </a:r>
            <a:r>
              <a:rPr lang="ru-RU" i="1" u="sng" dirty="0" smtClean="0"/>
              <a:t>. </a:t>
            </a:r>
            <a:endParaRPr lang="en-US" b="1" i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 El </a:t>
            </a:r>
            <a:r>
              <a:rPr lang="en-US" i="1" dirty="0"/>
              <a:t>Ghoul et al. (2011) </a:t>
            </a:r>
            <a:r>
              <a:rPr lang="en-US" i="1" dirty="0" smtClean="0"/>
              <a:t>found that </a:t>
            </a:r>
            <a:r>
              <a:rPr lang="en-US" i="1" u="sng" dirty="0"/>
              <a:t>firms with better corporate social responsibility scores obtain cheaper equity financing and have higher valuations</a:t>
            </a:r>
            <a:r>
              <a:rPr lang="en-US" i="1" dirty="0"/>
              <a:t>. </a:t>
            </a:r>
            <a:endParaRPr lang="en-US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 Bird </a:t>
            </a:r>
            <a:r>
              <a:rPr lang="en-US" i="1" dirty="0"/>
              <a:t>et al. (2007) or </a:t>
            </a:r>
            <a:r>
              <a:rPr lang="en-US" i="1" dirty="0" err="1"/>
              <a:t>Guenster</a:t>
            </a:r>
            <a:r>
              <a:rPr lang="en-US" i="1" dirty="0"/>
              <a:t> </a:t>
            </a:r>
            <a:r>
              <a:rPr lang="en-US" i="1" dirty="0" smtClean="0"/>
              <a:t>et </a:t>
            </a:r>
            <a:r>
              <a:rPr lang="en-US" i="1" dirty="0"/>
              <a:t>al. (2011) </a:t>
            </a:r>
            <a:r>
              <a:rPr lang="en-US" i="1" dirty="0" smtClean="0"/>
              <a:t>found </a:t>
            </a:r>
            <a:r>
              <a:rPr lang="en-US" i="1" dirty="0"/>
              <a:t>a </a:t>
            </a:r>
            <a:r>
              <a:rPr lang="en-US" i="1" u="sng" dirty="0"/>
              <a:t>positive relationship between social responsibility and market value</a:t>
            </a:r>
            <a:r>
              <a:rPr lang="en-US" i="1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Environmental, Social, and Governance (ESG) Ratings as a Sustainability Proxy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ESG </a:t>
            </a:r>
            <a:r>
              <a:rPr lang="en-US" dirty="0"/>
              <a:t>ratings may represent the best indicator of a corporation’s efforts towards sustainability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 a proposed </a:t>
            </a:r>
            <a:r>
              <a:rPr lang="en-US" dirty="0"/>
              <a:t>model </a:t>
            </a:r>
            <a:r>
              <a:rPr lang="en-US" dirty="0" smtClean="0"/>
              <a:t>a </a:t>
            </a:r>
            <a:r>
              <a:rPr lang="en-US" dirty="0"/>
              <a:t>company’s market capitalization can be at least partially explained according to its sustainability risk: Higher (Lower) sustainability risk will be reflected in lower (higher) market-to-book ratios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0" y="3280199"/>
            <a:ext cx="6322060" cy="299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5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Environmental, Social, and Governance (ESG) Ratings as a Sustainability Proxy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500" y="1845733"/>
            <a:ext cx="4800600" cy="46140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Hypothesis to be tested:</a:t>
            </a:r>
            <a:r>
              <a:rPr lang="en-US" dirty="0"/>
              <a:t> The level of disclosure of ESG factors contains information value about the corporation’s future market capitalization. </a:t>
            </a:r>
            <a:endParaRPr lang="en-US" dirty="0" smtClean="0"/>
          </a:p>
          <a:p>
            <a:r>
              <a:rPr lang="en-US" b="1" dirty="0" smtClean="0"/>
              <a:t>Findings</a:t>
            </a:r>
            <a:r>
              <a:rPr lang="en-US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level of disclosure of ESG factors has a significant impact on future market capitalization of a company.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Investors </a:t>
            </a:r>
            <a:r>
              <a:rPr lang="en-US" dirty="0"/>
              <a:t>are using ESG factors as an input parameter in valuation models for estimation of a fundamental value of a company.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more ESG information disclosed by the company, the more that investors have transparency for sustainability-risk assessment.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845734"/>
            <a:ext cx="5046980" cy="427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7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More </a:t>
            </a:r>
            <a:r>
              <a:rPr lang="en-US" sz="3200" dirty="0"/>
              <a:t>than 13,6 trillion dollars are managed by the funds investing according to SRI principles, which is 21,8% from total assets under management by investment professionals.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Объект 3" descr="gsiareview2012.gsi-alliance.org/pubData/source/Global Sustainable Investement Alliance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27314" r="20041" b="6920"/>
          <a:stretch/>
        </p:blipFill>
        <p:spPr>
          <a:xfrm>
            <a:off x="2438400" y="1782520"/>
            <a:ext cx="7286171" cy="4429242"/>
          </a:xfrm>
        </p:spPr>
      </p:pic>
      <p:sp>
        <p:nvSpPr>
          <p:cNvPr id="6" name="Прямоугольник 5"/>
          <p:cNvSpPr/>
          <p:nvPr/>
        </p:nvSpPr>
        <p:spPr>
          <a:xfrm>
            <a:off x="1260268" y="5929514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</a:rPr>
              <a:t>* Global </a:t>
            </a:r>
            <a:r>
              <a:rPr lang="en-US" dirty="0">
                <a:ea typeface="Calibri" panose="020F0502020204030204" pitchFamily="34" charset="0"/>
              </a:rPr>
              <a:t>Sustainable Investment Review</a:t>
            </a:r>
            <a:r>
              <a:rPr lang="ru-RU" dirty="0">
                <a:ea typeface="Calibri" panose="020F0502020204030204" pitchFamily="34" charset="0"/>
              </a:rPr>
              <a:t>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number of companies, which publish non-financials reports annually.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0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25" y="1846263"/>
            <a:ext cx="6692675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97280" y="5960317"/>
            <a:ext cx="1005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CALCULATIONS </a:t>
            </a:r>
            <a:r>
              <a:rPr lang="en-US" sz="1400" dirty="0"/>
              <a:t>WERE MADE ON THE BASIS OF RSPP (THE RUSSIAN UNION OF INDUSTRIALISTS AND ENTREPRENEURS) DATA.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13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795</TotalTime>
  <Words>1310</Words>
  <Application>Microsoft Office PowerPoint</Application>
  <PresentationFormat>Широкоэкранный</PresentationFormat>
  <Paragraphs>160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SimSun</vt:lpstr>
      <vt:lpstr>Calibri</vt:lpstr>
      <vt:lpstr>Calibri Light</vt:lpstr>
      <vt:lpstr>Cambria Math</vt:lpstr>
      <vt:lpstr>Times New Roman</vt:lpstr>
      <vt:lpstr>Wingdings</vt:lpstr>
      <vt:lpstr>Ретро</vt:lpstr>
      <vt:lpstr>Ontology of socially responsible investing. Applying global frameworks for an emerging market in Russia</vt:lpstr>
      <vt:lpstr>Content</vt:lpstr>
      <vt:lpstr>Business valuation</vt:lpstr>
      <vt:lpstr>Stakeholder theory</vt:lpstr>
      <vt:lpstr>Selected (brief) literature review</vt:lpstr>
      <vt:lpstr>Environmental, Social, and Governance (ESG) Ratings as a Sustainability Proxy</vt:lpstr>
      <vt:lpstr>Environmental, Social, and Governance (ESG) Ratings as a Sustainability Proxy</vt:lpstr>
      <vt:lpstr>More than 13,6 trillion dollars are managed by the funds investing according to SRI principles, which is 21,8% from total assets under management by investment professionals. </vt:lpstr>
      <vt:lpstr>The number of companies, which publish non-financials reports annually.</vt:lpstr>
      <vt:lpstr>Why investors want to analyze information about ESG factors?</vt:lpstr>
      <vt:lpstr>SRI – is an investment process which takes into account not only financial indicators, but also the long-term social and ecological consequences from investments.</vt:lpstr>
      <vt:lpstr>Презентация PowerPoint</vt:lpstr>
      <vt:lpstr>Responsible investing funds in Europe</vt:lpstr>
      <vt:lpstr>ESG (cross sectional)</vt:lpstr>
      <vt:lpstr>Environmental funds</vt:lpstr>
      <vt:lpstr>Impact funds</vt:lpstr>
      <vt:lpstr>Ethics funds</vt:lpstr>
      <vt:lpstr>Case: Aviva Investors (1/2)</vt:lpstr>
      <vt:lpstr>Case: Aviva Investors (2/2)</vt:lpstr>
      <vt:lpstr>Ethical norms are the basis for all agents, but they are not pushing SRI, while society will not achieve economic well-being, which will allow society to become an active participant of investment process.</vt:lpstr>
      <vt:lpstr>Transformation of business practices is possible under the pressure of two factors</vt:lpstr>
      <vt:lpstr>This theoretical framework (model) enables us to identify the gap between Russia and those countries with higher level of socially responsible investment development.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of social responsible investing</dc:title>
  <dc:creator>Теймураз Вашакмадзе</dc:creator>
  <cp:lastModifiedBy>Теймураз Вашакмадзе</cp:lastModifiedBy>
  <cp:revision>33</cp:revision>
  <dcterms:created xsi:type="dcterms:W3CDTF">2015-07-16T13:22:08Z</dcterms:created>
  <dcterms:modified xsi:type="dcterms:W3CDTF">2015-07-17T05:15:03Z</dcterms:modified>
</cp:coreProperties>
</file>