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0" r:id="rId3"/>
    <p:sldId id="326" r:id="rId4"/>
    <p:sldId id="324" r:id="rId5"/>
    <p:sldId id="325" r:id="rId6"/>
    <p:sldId id="328" r:id="rId7"/>
    <p:sldId id="327" r:id="rId8"/>
    <p:sldId id="32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4A494-1BF2-48DC-88A9-79E13C281222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9C91061E-C3E3-478E-A60E-D346B53AB5C6}">
      <dgm:prSet phldrT="[Текст]" custT="1"/>
      <dgm:spPr/>
      <dgm:t>
        <a:bodyPr/>
        <a:lstStyle/>
        <a:p>
          <a:r>
            <a:rPr lang="ru-RU" sz="1400" dirty="0" smtClean="0"/>
            <a:t>Централизованные закупки с целью исключить вероятность «серых» операций со стороны российского менеджмента;</a:t>
          </a:r>
          <a:br>
            <a:rPr lang="ru-RU" sz="1400" dirty="0" smtClean="0"/>
          </a:br>
          <a:r>
            <a:rPr lang="ru-RU" sz="1400" dirty="0" smtClean="0"/>
            <a:t/>
          </a:r>
          <a:br>
            <a:rPr lang="ru-RU" sz="1400" dirty="0" smtClean="0"/>
          </a:br>
          <a:r>
            <a:rPr lang="ru-RU" sz="1400" dirty="0" smtClean="0"/>
            <a:t>Организация 100% импорта сырья из Европы для контроля качества выпускаемой продукции.</a:t>
          </a:r>
          <a:endParaRPr lang="ru-RU" sz="1400" dirty="0"/>
        </a:p>
      </dgm:t>
    </dgm:pt>
    <dgm:pt modelId="{6852DFF3-F50D-41E2-ABFB-20091C3B55C2}" type="parTrans" cxnId="{87CF8C56-AE86-4D46-8ADF-3899FA76B173}">
      <dgm:prSet/>
      <dgm:spPr/>
      <dgm:t>
        <a:bodyPr/>
        <a:lstStyle/>
        <a:p>
          <a:endParaRPr lang="ru-RU" sz="1400"/>
        </a:p>
      </dgm:t>
    </dgm:pt>
    <dgm:pt modelId="{52D5A276-0D2C-4DB0-8297-D7270738FE12}" type="sibTrans" cxnId="{87CF8C56-AE86-4D46-8ADF-3899FA76B173}">
      <dgm:prSet custT="1"/>
      <dgm:spPr/>
      <dgm:t>
        <a:bodyPr/>
        <a:lstStyle/>
        <a:p>
          <a:endParaRPr lang="ru-RU" sz="1400"/>
        </a:p>
      </dgm:t>
    </dgm:pt>
    <dgm:pt modelId="{9B7F5DD5-0F90-4F35-98FB-B1EFE0CA3B74}">
      <dgm:prSet phldrT="[Текст]" custT="1"/>
      <dgm:spPr/>
      <dgm:t>
        <a:bodyPr/>
        <a:lstStyle/>
        <a:p>
          <a:r>
            <a:rPr lang="ru-RU" sz="1400" dirty="0" smtClean="0"/>
            <a:t>Доля переменных расходов в выручке составила 82,5%;</a:t>
          </a:r>
          <a:br>
            <a:rPr lang="ru-RU" sz="1400" dirty="0" smtClean="0"/>
          </a:br>
          <a:r>
            <a:rPr lang="ru-RU" sz="1400" dirty="0" smtClean="0"/>
            <a:t/>
          </a:r>
          <a:br>
            <a:rPr lang="ru-RU" sz="1400" dirty="0" smtClean="0"/>
          </a:br>
          <a:r>
            <a:rPr lang="ru-RU" sz="1400" dirty="0" smtClean="0"/>
            <a:t>Постоянные расходы — 2,8 млн. евро в год.</a:t>
          </a:r>
          <a:endParaRPr lang="ru-RU" sz="1400" dirty="0"/>
        </a:p>
      </dgm:t>
    </dgm:pt>
    <dgm:pt modelId="{29BDE94A-AD98-4093-BE29-1B15164DE1E5}" type="parTrans" cxnId="{6B525211-2A2C-4FE3-8989-9ED45E6AF74F}">
      <dgm:prSet/>
      <dgm:spPr/>
      <dgm:t>
        <a:bodyPr/>
        <a:lstStyle/>
        <a:p>
          <a:endParaRPr lang="ru-RU" sz="1400"/>
        </a:p>
      </dgm:t>
    </dgm:pt>
    <dgm:pt modelId="{D2234F28-2637-47BD-A25E-E676605F7D09}" type="sibTrans" cxnId="{6B525211-2A2C-4FE3-8989-9ED45E6AF74F}">
      <dgm:prSet custT="1"/>
      <dgm:spPr/>
      <dgm:t>
        <a:bodyPr/>
        <a:lstStyle/>
        <a:p>
          <a:endParaRPr lang="ru-RU" sz="1400"/>
        </a:p>
      </dgm:t>
    </dgm:pt>
    <dgm:pt modelId="{A22427FF-141C-4073-990C-D9490713E8F8}">
      <dgm:prSet phldrT="[Текст]" custT="1"/>
      <dgm:spPr/>
      <dgm:t>
        <a:bodyPr/>
        <a:lstStyle/>
        <a:p>
          <a:r>
            <a:rPr lang="ru-RU" sz="1400" dirty="0" smtClean="0"/>
            <a:t>Финальная себестоимость продукции была сравнима с ценой реализации аналогичного продукта конкурентов в рознице.</a:t>
          </a:r>
          <a:endParaRPr lang="ru-RU" sz="1400" dirty="0"/>
        </a:p>
      </dgm:t>
    </dgm:pt>
    <dgm:pt modelId="{FDA55F19-92C7-4E6C-9028-38D0ABC05967}" type="parTrans" cxnId="{C156FC40-B643-42AC-B587-D38552B2FBD9}">
      <dgm:prSet/>
      <dgm:spPr/>
      <dgm:t>
        <a:bodyPr/>
        <a:lstStyle/>
        <a:p>
          <a:endParaRPr lang="ru-RU" sz="1400"/>
        </a:p>
      </dgm:t>
    </dgm:pt>
    <dgm:pt modelId="{84B6B759-05FC-4AE5-B1D6-A900894EE612}" type="sibTrans" cxnId="{C156FC40-B643-42AC-B587-D38552B2FBD9}">
      <dgm:prSet custT="1"/>
      <dgm:spPr/>
      <dgm:t>
        <a:bodyPr/>
        <a:lstStyle/>
        <a:p>
          <a:endParaRPr lang="ru-RU" sz="1400"/>
        </a:p>
      </dgm:t>
    </dgm:pt>
    <dgm:pt modelId="{1A476595-FCE0-48F3-95BC-1419EFF2021F}">
      <dgm:prSet phldrT="[Текст]" custT="1"/>
      <dgm:spPr/>
      <dgm:t>
        <a:bodyPr/>
        <a:lstStyle/>
        <a:p>
          <a:r>
            <a:rPr lang="ru-RU" sz="1400" dirty="0" smtClean="0"/>
            <a:t>Выручка 10 млн. евро</a:t>
          </a:r>
          <a:endParaRPr lang="ru-RU" sz="1400" dirty="0"/>
        </a:p>
      </dgm:t>
    </dgm:pt>
    <dgm:pt modelId="{BE7CA28D-83EC-4946-825C-9CA70B5E55A7}" type="parTrans" cxnId="{A7FDE307-A504-4DC0-A9F3-E0FB63976CD4}">
      <dgm:prSet/>
      <dgm:spPr/>
      <dgm:t>
        <a:bodyPr/>
        <a:lstStyle/>
        <a:p>
          <a:endParaRPr lang="ru-RU" sz="1600"/>
        </a:p>
      </dgm:t>
    </dgm:pt>
    <dgm:pt modelId="{858C8497-97F4-4D80-B20A-9529AE11CA5D}" type="sibTrans" cxnId="{A7FDE307-A504-4DC0-A9F3-E0FB63976CD4}">
      <dgm:prSet/>
      <dgm:spPr/>
      <dgm:t>
        <a:bodyPr/>
        <a:lstStyle/>
        <a:p>
          <a:endParaRPr lang="ru-RU" sz="1600"/>
        </a:p>
      </dgm:t>
    </dgm:pt>
    <dgm:pt modelId="{F5CB747D-5F04-4C0D-9204-70B5A54C116E}" type="pres">
      <dgm:prSet presAssocID="{6F54A494-1BF2-48DC-88A9-79E13C281222}" presName="Name0" presStyleCnt="0">
        <dgm:presLayoutVars>
          <dgm:dir/>
          <dgm:resizeHandles val="exact"/>
        </dgm:presLayoutVars>
      </dgm:prSet>
      <dgm:spPr/>
    </dgm:pt>
    <dgm:pt modelId="{9311A021-6A24-4712-92C5-22695F2D9482}" type="pres">
      <dgm:prSet presAssocID="{9C91061E-C3E3-478E-A60E-D346B53AB5C6}" presName="node" presStyleLbl="node1" presStyleIdx="0" presStyleCnt="4" custScaleX="284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CB68D9-DBF4-4765-B0D4-14BC42CAA40D}" type="pres">
      <dgm:prSet presAssocID="{52D5A276-0D2C-4DB0-8297-D7270738FE1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C214408-953C-4BD6-B1CE-AFCAAE17F3A7}" type="pres">
      <dgm:prSet presAssocID="{52D5A276-0D2C-4DB0-8297-D7270738FE1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4C7836C-BF3E-4621-8AA8-F36B727E2F31}" type="pres">
      <dgm:prSet presAssocID="{9B7F5DD5-0F90-4F35-98FB-B1EFE0CA3B74}" presName="node" presStyleLbl="node1" presStyleIdx="1" presStyleCnt="4" custScaleX="149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F4FA2-47C6-494C-9A45-84AE421454E5}" type="pres">
      <dgm:prSet presAssocID="{D2234F28-2637-47BD-A25E-E676605F7D0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B37D0721-C8DE-424D-8D5E-C810E5592E3E}" type="pres">
      <dgm:prSet presAssocID="{D2234F28-2637-47BD-A25E-E676605F7D0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387E360-87BF-4DB6-8DE3-2EF3EB0A5D49}" type="pres">
      <dgm:prSet presAssocID="{A22427FF-141C-4073-990C-D9490713E8F8}" presName="node" presStyleLbl="node1" presStyleIdx="2" presStyleCnt="4" custScaleX="173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D8386-3311-4D41-A320-C4BA0F5DA049}" type="pres">
      <dgm:prSet presAssocID="{84B6B759-05FC-4AE5-B1D6-A900894EE612}" presName="sibTrans" presStyleLbl="sibTrans2D1" presStyleIdx="2" presStyleCnt="3"/>
      <dgm:spPr/>
      <dgm:t>
        <a:bodyPr/>
        <a:lstStyle/>
        <a:p>
          <a:endParaRPr lang="ru-RU"/>
        </a:p>
      </dgm:t>
    </dgm:pt>
    <dgm:pt modelId="{16E25F45-54AF-4C55-AB47-CB2424E3BD7A}" type="pres">
      <dgm:prSet presAssocID="{84B6B759-05FC-4AE5-B1D6-A900894EE612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59F96565-C2AA-4DA6-8CF3-3E4757E3910E}" type="pres">
      <dgm:prSet presAssocID="{1A476595-FCE0-48F3-95BC-1419EFF202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3D5C18-C656-47BB-9FD4-9E635ECB8394}" type="presOf" srcId="{84B6B759-05FC-4AE5-B1D6-A900894EE612}" destId="{47ED8386-3311-4D41-A320-C4BA0F5DA049}" srcOrd="0" destOrd="0" presId="urn:microsoft.com/office/officeart/2005/8/layout/process1"/>
    <dgm:cxn modelId="{A7FDE307-A504-4DC0-A9F3-E0FB63976CD4}" srcId="{6F54A494-1BF2-48DC-88A9-79E13C281222}" destId="{1A476595-FCE0-48F3-95BC-1419EFF2021F}" srcOrd="3" destOrd="0" parTransId="{BE7CA28D-83EC-4946-825C-9CA70B5E55A7}" sibTransId="{858C8497-97F4-4D80-B20A-9529AE11CA5D}"/>
    <dgm:cxn modelId="{A1703C68-68C3-48BF-9328-AB1E3B7117DC}" type="presOf" srcId="{9B7F5DD5-0F90-4F35-98FB-B1EFE0CA3B74}" destId="{14C7836C-BF3E-4621-8AA8-F36B727E2F31}" srcOrd="0" destOrd="0" presId="urn:microsoft.com/office/officeart/2005/8/layout/process1"/>
    <dgm:cxn modelId="{6B525211-2A2C-4FE3-8989-9ED45E6AF74F}" srcId="{6F54A494-1BF2-48DC-88A9-79E13C281222}" destId="{9B7F5DD5-0F90-4F35-98FB-B1EFE0CA3B74}" srcOrd="1" destOrd="0" parTransId="{29BDE94A-AD98-4093-BE29-1B15164DE1E5}" sibTransId="{D2234F28-2637-47BD-A25E-E676605F7D09}"/>
    <dgm:cxn modelId="{A290155E-5053-4835-A00F-D40139FFC7A7}" type="presOf" srcId="{52D5A276-0D2C-4DB0-8297-D7270738FE12}" destId="{D1CB68D9-DBF4-4765-B0D4-14BC42CAA40D}" srcOrd="0" destOrd="0" presId="urn:microsoft.com/office/officeart/2005/8/layout/process1"/>
    <dgm:cxn modelId="{0144FB85-FC1C-441F-A75A-F4DD9BEC3EA0}" type="presOf" srcId="{1A476595-FCE0-48F3-95BC-1419EFF2021F}" destId="{59F96565-C2AA-4DA6-8CF3-3E4757E3910E}" srcOrd="0" destOrd="0" presId="urn:microsoft.com/office/officeart/2005/8/layout/process1"/>
    <dgm:cxn modelId="{87CF8C56-AE86-4D46-8ADF-3899FA76B173}" srcId="{6F54A494-1BF2-48DC-88A9-79E13C281222}" destId="{9C91061E-C3E3-478E-A60E-D346B53AB5C6}" srcOrd="0" destOrd="0" parTransId="{6852DFF3-F50D-41E2-ABFB-20091C3B55C2}" sibTransId="{52D5A276-0D2C-4DB0-8297-D7270738FE12}"/>
    <dgm:cxn modelId="{7B129373-5380-4391-990E-E7360AF00EE9}" type="presOf" srcId="{84B6B759-05FC-4AE5-B1D6-A900894EE612}" destId="{16E25F45-54AF-4C55-AB47-CB2424E3BD7A}" srcOrd="1" destOrd="0" presId="urn:microsoft.com/office/officeart/2005/8/layout/process1"/>
    <dgm:cxn modelId="{5ACDE0FB-E0E6-4BB1-986C-FA0C483BF731}" type="presOf" srcId="{6F54A494-1BF2-48DC-88A9-79E13C281222}" destId="{F5CB747D-5F04-4C0D-9204-70B5A54C116E}" srcOrd="0" destOrd="0" presId="urn:microsoft.com/office/officeart/2005/8/layout/process1"/>
    <dgm:cxn modelId="{0C627841-145F-4307-AF03-EDD500EA154A}" type="presOf" srcId="{52D5A276-0D2C-4DB0-8297-D7270738FE12}" destId="{3C214408-953C-4BD6-B1CE-AFCAAE17F3A7}" srcOrd="1" destOrd="0" presId="urn:microsoft.com/office/officeart/2005/8/layout/process1"/>
    <dgm:cxn modelId="{9EAD89C2-A5F8-439E-9897-B81018937679}" type="presOf" srcId="{D2234F28-2637-47BD-A25E-E676605F7D09}" destId="{B37D0721-C8DE-424D-8D5E-C810E5592E3E}" srcOrd="1" destOrd="0" presId="urn:microsoft.com/office/officeart/2005/8/layout/process1"/>
    <dgm:cxn modelId="{ABA71025-8CCA-4E1E-A8E1-1412D0CD47F8}" type="presOf" srcId="{A22427FF-141C-4073-990C-D9490713E8F8}" destId="{F387E360-87BF-4DB6-8DE3-2EF3EB0A5D49}" srcOrd="0" destOrd="0" presId="urn:microsoft.com/office/officeart/2005/8/layout/process1"/>
    <dgm:cxn modelId="{C156FC40-B643-42AC-B587-D38552B2FBD9}" srcId="{6F54A494-1BF2-48DC-88A9-79E13C281222}" destId="{A22427FF-141C-4073-990C-D9490713E8F8}" srcOrd="2" destOrd="0" parTransId="{FDA55F19-92C7-4E6C-9028-38D0ABC05967}" sibTransId="{84B6B759-05FC-4AE5-B1D6-A900894EE612}"/>
    <dgm:cxn modelId="{E4DE23B7-7D33-4AE8-85CB-9881D8A8875B}" type="presOf" srcId="{9C91061E-C3E3-478E-A60E-D346B53AB5C6}" destId="{9311A021-6A24-4712-92C5-22695F2D9482}" srcOrd="0" destOrd="0" presId="urn:microsoft.com/office/officeart/2005/8/layout/process1"/>
    <dgm:cxn modelId="{CEE20E7E-D67B-4A9E-A539-6E5F45C54852}" type="presOf" srcId="{D2234F28-2637-47BD-A25E-E676605F7D09}" destId="{5B2F4FA2-47C6-494C-9A45-84AE421454E5}" srcOrd="0" destOrd="0" presId="urn:microsoft.com/office/officeart/2005/8/layout/process1"/>
    <dgm:cxn modelId="{F1E212F9-3F53-4B72-BCCB-570BBEE2E543}" type="presParOf" srcId="{F5CB747D-5F04-4C0D-9204-70B5A54C116E}" destId="{9311A021-6A24-4712-92C5-22695F2D9482}" srcOrd="0" destOrd="0" presId="urn:microsoft.com/office/officeart/2005/8/layout/process1"/>
    <dgm:cxn modelId="{25F0750C-582D-43AD-8B64-F2040062CBEA}" type="presParOf" srcId="{F5CB747D-5F04-4C0D-9204-70B5A54C116E}" destId="{D1CB68D9-DBF4-4765-B0D4-14BC42CAA40D}" srcOrd="1" destOrd="0" presId="urn:microsoft.com/office/officeart/2005/8/layout/process1"/>
    <dgm:cxn modelId="{25C36F1A-37BD-454C-BDCD-EC70A7AB5AF0}" type="presParOf" srcId="{D1CB68D9-DBF4-4765-B0D4-14BC42CAA40D}" destId="{3C214408-953C-4BD6-B1CE-AFCAAE17F3A7}" srcOrd="0" destOrd="0" presId="urn:microsoft.com/office/officeart/2005/8/layout/process1"/>
    <dgm:cxn modelId="{C72EBE2B-B443-4F77-93F0-C3D92C1542C0}" type="presParOf" srcId="{F5CB747D-5F04-4C0D-9204-70B5A54C116E}" destId="{14C7836C-BF3E-4621-8AA8-F36B727E2F31}" srcOrd="2" destOrd="0" presId="urn:microsoft.com/office/officeart/2005/8/layout/process1"/>
    <dgm:cxn modelId="{1B1B8CEA-52BE-4401-834E-60F605315BE1}" type="presParOf" srcId="{F5CB747D-5F04-4C0D-9204-70B5A54C116E}" destId="{5B2F4FA2-47C6-494C-9A45-84AE421454E5}" srcOrd="3" destOrd="0" presId="urn:microsoft.com/office/officeart/2005/8/layout/process1"/>
    <dgm:cxn modelId="{90695E94-2684-43D0-A822-09B1C82C228A}" type="presParOf" srcId="{5B2F4FA2-47C6-494C-9A45-84AE421454E5}" destId="{B37D0721-C8DE-424D-8D5E-C810E5592E3E}" srcOrd="0" destOrd="0" presId="urn:microsoft.com/office/officeart/2005/8/layout/process1"/>
    <dgm:cxn modelId="{C717EE52-520C-42FB-8CA4-EA5DA84137CF}" type="presParOf" srcId="{F5CB747D-5F04-4C0D-9204-70B5A54C116E}" destId="{F387E360-87BF-4DB6-8DE3-2EF3EB0A5D49}" srcOrd="4" destOrd="0" presId="urn:microsoft.com/office/officeart/2005/8/layout/process1"/>
    <dgm:cxn modelId="{3AF93D82-BF22-4538-B2CA-F4336F998BC1}" type="presParOf" srcId="{F5CB747D-5F04-4C0D-9204-70B5A54C116E}" destId="{47ED8386-3311-4D41-A320-C4BA0F5DA049}" srcOrd="5" destOrd="0" presId="urn:microsoft.com/office/officeart/2005/8/layout/process1"/>
    <dgm:cxn modelId="{24008010-3C90-439C-B175-7A225BEC008B}" type="presParOf" srcId="{47ED8386-3311-4D41-A320-C4BA0F5DA049}" destId="{16E25F45-54AF-4C55-AB47-CB2424E3BD7A}" srcOrd="0" destOrd="0" presId="urn:microsoft.com/office/officeart/2005/8/layout/process1"/>
    <dgm:cxn modelId="{89070821-34F5-491A-A218-9A05DDE22C67}" type="presParOf" srcId="{F5CB747D-5F04-4C0D-9204-70B5A54C116E}" destId="{59F96565-C2AA-4DA6-8CF3-3E4757E3910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1A021-6A24-4712-92C5-22695F2D9482}">
      <dsp:nvSpPr>
        <dsp:cNvPr id="0" name=""/>
        <dsp:cNvSpPr/>
      </dsp:nvSpPr>
      <dsp:spPr>
        <a:xfrm>
          <a:off x="5817" y="131635"/>
          <a:ext cx="3027048" cy="1982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Централизованные закупки с целью исключить вероятность «серых» операций со стороны российского менеджмента;</a:t>
          </a:r>
          <a:br>
            <a:rPr lang="ru-RU" sz="1400" kern="1200" dirty="0" smtClean="0"/>
          </a:b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400" kern="1200" dirty="0" smtClean="0"/>
            <a:t>Организация 100% импорта сырья из Европы для контроля качества выпускаемой продукции.</a:t>
          </a:r>
          <a:endParaRPr lang="ru-RU" sz="1400" kern="1200" dirty="0"/>
        </a:p>
      </dsp:txBody>
      <dsp:txXfrm>
        <a:off x="63892" y="189710"/>
        <a:ext cx="2910898" cy="1866680"/>
      </dsp:txXfrm>
    </dsp:sp>
    <dsp:sp modelId="{D1CB68D9-DBF4-4765-B0D4-14BC42CAA40D}">
      <dsp:nvSpPr>
        <dsp:cNvPr id="0" name=""/>
        <dsp:cNvSpPr/>
      </dsp:nvSpPr>
      <dsp:spPr>
        <a:xfrm>
          <a:off x="3139356" y="991002"/>
          <a:ext cx="225760" cy="26409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139356" y="1043821"/>
        <a:ext cx="158032" cy="158459"/>
      </dsp:txXfrm>
    </dsp:sp>
    <dsp:sp modelId="{14C7836C-BF3E-4621-8AA8-F36B727E2F31}">
      <dsp:nvSpPr>
        <dsp:cNvPr id="0" name=""/>
        <dsp:cNvSpPr/>
      </dsp:nvSpPr>
      <dsp:spPr>
        <a:xfrm>
          <a:off x="3458829" y="131635"/>
          <a:ext cx="1592551" cy="1982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Доля переменных расходов в выручке составила 82,5%;</a:t>
          </a:r>
          <a:br>
            <a:rPr lang="ru-RU" sz="1400" kern="1200" dirty="0" smtClean="0"/>
          </a:b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400" kern="1200" dirty="0" smtClean="0"/>
            <a:t>Постоянные расходы — 2,8 млн. евро в год.</a:t>
          </a:r>
          <a:endParaRPr lang="ru-RU" sz="1400" kern="1200" dirty="0"/>
        </a:p>
      </dsp:txBody>
      <dsp:txXfrm>
        <a:off x="3505473" y="178279"/>
        <a:ext cx="1499263" cy="1889542"/>
      </dsp:txXfrm>
    </dsp:sp>
    <dsp:sp modelId="{5B2F4FA2-47C6-494C-9A45-84AE421454E5}">
      <dsp:nvSpPr>
        <dsp:cNvPr id="0" name=""/>
        <dsp:cNvSpPr/>
      </dsp:nvSpPr>
      <dsp:spPr>
        <a:xfrm>
          <a:off x="5157871" y="991002"/>
          <a:ext cx="225760" cy="26409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157871" y="1043821"/>
        <a:ext cx="158032" cy="158459"/>
      </dsp:txXfrm>
    </dsp:sp>
    <dsp:sp modelId="{F387E360-87BF-4DB6-8DE3-2EF3EB0A5D49}">
      <dsp:nvSpPr>
        <dsp:cNvPr id="0" name=""/>
        <dsp:cNvSpPr/>
      </dsp:nvSpPr>
      <dsp:spPr>
        <a:xfrm>
          <a:off x="5477344" y="131635"/>
          <a:ext cx="1846436" cy="1982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Финальная себестоимость продукции была сравнима с ценой реализации аналогичного продукта конкурентов в рознице.</a:t>
          </a:r>
          <a:endParaRPr lang="ru-RU" sz="1400" kern="1200" dirty="0"/>
        </a:p>
      </dsp:txBody>
      <dsp:txXfrm>
        <a:off x="5531424" y="185715"/>
        <a:ext cx="1738276" cy="1874670"/>
      </dsp:txXfrm>
    </dsp:sp>
    <dsp:sp modelId="{47ED8386-3311-4D41-A320-C4BA0F5DA049}">
      <dsp:nvSpPr>
        <dsp:cNvPr id="0" name=""/>
        <dsp:cNvSpPr/>
      </dsp:nvSpPr>
      <dsp:spPr>
        <a:xfrm>
          <a:off x="7430271" y="991002"/>
          <a:ext cx="225760" cy="26409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430271" y="1043821"/>
        <a:ext cx="158032" cy="158459"/>
      </dsp:txXfrm>
    </dsp:sp>
    <dsp:sp modelId="{59F96565-C2AA-4DA6-8CF3-3E4757E3910E}">
      <dsp:nvSpPr>
        <dsp:cNvPr id="0" name=""/>
        <dsp:cNvSpPr/>
      </dsp:nvSpPr>
      <dsp:spPr>
        <a:xfrm>
          <a:off x="7749744" y="131635"/>
          <a:ext cx="1064909" cy="1982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Выручка 10 млн. евро</a:t>
          </a:r>
          <a:endParaRPr lang="ru-RU" sz="1400" kern="1200" dirty="0"/>
        </a:p>
      </dsp:txBody>
      <dsp:txXfrm>
        <a:off x="7780934" y="162825"/>
        <a:ext cx="1002529" cy="192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106F0-F547-4505-8AAA-89D8AF126EE0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B8547-9FCD-4433-8A29-CE13E9CA76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19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64D6-46D1-43F7-9599-51146AF3FAD2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4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5618-0E60-465D-AA5A-BFACE628C010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D086-AEAD-4548-916B-3429DC09D3BB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78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D6C2-F729-4141-BFA9-225209927B6E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2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1DD5-2A8F-4BAC-9293-75249E24F05E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8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7DF5-8327-4FB1-9FDF-E9BCD745582F}" type="datetime1">
              <a:rPr lang="ru-RU" smtClean="0"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61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14DB-4FD1-41A6-9697-C6F049981E9C}" type="datetime1">
              <a:rPr lang="ru-RU" smtClean="0"/>
              <a:t>05.04.2013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2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0DDF-0CAB-45B5-B471-FB10ADA2945B}" type="datetime1">
              <a:rPr lang="ru-RU" smtClean="0"/>
              <a:t>05.04.2013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528A-3448-45DF-9F05-7851CA44D688}" type="datetime1">
              <a:rPr lang="ru-RU" smtClean="0"/>
              <a:t>05.04.2013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17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E1B7D-FFC2-4A57-B843-5378CB40E9BB}" type="datetime1">
              <a:rPr lang="ru-RU" smtClean="0"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45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89-053A-4017-9884-DFC1853689C2}" type="datetime1">
              <a:rPr lang="ru-RU" smtClean="0"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2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332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37444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393A3-F42E-4567-88E6-6A1D0DB6096D}" type="datetime1">
              <a:rPr lang="ru-RU" smtClean="0"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555A5-65D2-45B5-9CF9-CC54429B5B6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626702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-2604" y="1040036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93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Модель стратегической точки безубыточности как инструмент управления </a:t>
            </a:r>
            <a:r>
              <a:rPr lang="ru-RU" sz="2800" dirty="0" smtClean="0"/>
              <a:t>стоимостью компании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282062"/>
            <a:ext cx="8640960" cy="982960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/>
              <a:t>Вашакмадзе</a:t>
            </a:r>
            <a:r>
              <a:rPr lang="ru-RU" dirty="0" smtClean="0"/>
              <a:t> </a:t>
            </a:r>
            <a:r>
              <a:rPr lang="ru-RU" dirty="0" err="1" smtClean="0"/>
              <a:t>Теймураз</a:t>
            </a:r>
            <a:endParaRPr lang="ru-RU" dirty="0" smtClean="0"/>
          </a:p>
          <a:p>
            <a:pPr algn="r"/>
            <a:r>
              <a:rPr lang="ru-RU" dirty="0" smtClean="0"/>
              <a:t>Основатель и руководитель </a:t>
            </a:r>
            <a:r>
              <a:rPr lang="ru-RU" b="1" dirty="0" err="1" smtClean="0">
                <a:solidFill>
                  <a:schemeClr val="accent6"/>
                </a:solidFill>
              </a:rPr>
              <a:t>фин-модель.ру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056784" cy="365125"/>
          </a:xfrm>
        </p:spPr>
        <p:txBody>
          <a:bodyPr/>
          <a:lstStyle/>
          <a:p>
            <a:pPr algn="l"/>
            <a:r>
              <a:rPr lang="ru-RU" dirty="0" smtClean="0"/>
              <a:t>Настоящий документ разработан </a:t>
            </a:r>
            <a:r>
              <a:rPr lang="ru-RU" dirty="0" err="1" smtClean="0"/>
              <a:t>Вашакмадзе</a:t>
            </a:r>
            <a:r>
              <a:rPr lang="ru-RU" dirty="0" smtClean="0"/>
              <a:t> Т., и никакая его часть не может быть воспроизведена или передана в какой бы то не было форме если на то нет письменного разрешения </a:t>
            </a:r>
            <a:r>
              <a:rPr lang="ru-RU" dirty="0" err="1" smtClean="0"/>
              <a:t>Вашакмадзе</a:t>
            </a:r>
            <a:r>
              <a:rPr lang="ru-RU" dirty="0" smtClean="0"/>
              <a:t> 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64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Анализ безубыточности</a:t>
            </a:r>
            <a:br>
              <a:rPr lang="ru-RU" sz="2400" dirty="0" smtClean="0"/>
            </a:br>
            <a:r>
              <a:rPr lang="ru-RU" sz="2400" dirty="0" smtClean="0"/>
              <a:t>Бухгалтерский подход </a:t>
            </a:r>
            <a:r>
              <a:rPr lang="en-US" sz="2400" dirty="0" smtClean="0"/>
              <a:t>vs. </a:t>
            </a:r>
            <a:r>
              <a:rPr lang="ru-RU" sz="2400" dirty="0" smtClean="0"/>
              <a:t>Финансовый подход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B41A-8519-4B18-8BD1-00923D894DB6}" type="slidenum">
              <a:rPr lang="ru-RU" smtClean="0"/>
              <a:t>2</a:t>
            </a:fld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45303" y="1878529"/>
            <a:ext cx="3819752" cy="74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Бухгалтерский подход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006852" y="3033916"/>
            <a:ext cx="2896653" cy="13777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Точка безубыточности – это тот объем производства при котором </a:t>
            </a:r>
            <a:r>
              <a:rPr lang="en-US" sz="2000" dirty="0" smtClean="0"/>
              <a:t>NI</a:t>
            </a:r>
            <a:r>
              <a:rPr lang="ru-RU" sz="2000" dirty="0" smtClean="0"/>
              <a:t> </a:t>
            </a:r>
            <a:r>
              <a:rPr lang="en-US" sz="2000" dirty="0" smtClean="0"/>
              <a:t>= </a:t>
            </a:r>
            <a:r>
              <a:rPr lang="ru-RU" sz="2000" dirty="0" smtClean="0"/>
              <a:t>0 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006852" y="4951911"/>
            <a:ext cx="2896653" cy="480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Создание прибыли</a:t>
            </a:r>
            <a:endParaRPr lang="ru-RU" sz="2400" b="1" dirty="0"/>
          </a:p>
        </p:txBody>
      </p:sp>
      <p:cxnSp>
        <p:nvCxnSpPr>
          <p:cNvPr id="25" name="Соединительная линия уступом 24"/>
          <p:cNvCxnSpPr>
            <a:stCxn id="22" idx="1"/>
            <a:endCxn id="24" idx="1"/>
          </p:cNvCxnSpPr>
          <p:nvPr/>
        </p:nvCxnSpPr>
        <p:spPr>
          <a:xfrm rot="10800000" flipH="1" flipV="1">
            <a:off x="545302" y="2253331"/>
            <a:ext cx="461549" cy="2938877"/>
          </a:xfrm>
          <a:prstGeom prst="bentConnector3">
            <a:avLst>
              <a:gd name="adj1" fmla="val -5202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856704" y="1878528"/>
            <a:ext cx="3819752" cy="74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Финансовый подход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406991" y="3033916"/>
            <a:ext cx="2896653" cy="13777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Точка безубыточности – это тот объем производства при котором </a:t>
            </a:r>
            <a:r>
              <a:rPr lang="en-US" sz="2000" dirty="0" smtClean="0"/>
              <a:t>ROE = 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18253" y="4951910"/>
            <a:ext cx="3074128" cy="480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Создание стоимости</a:t>
            </a:r>
            <a:endParaRPr lang="ru-RU" sz="2400" b="1" dirty="0"/>
          </a:p>
        </p:txBody>
      </p:sp>
      <p:cxnSp>
        <p:nvCxnSpPr>
          <p:cNvPr id="29" name="Соединительная линия уступом 28"/>
          <p:cNvCxnSpPr>
            <a:stCxn id="26" idx="1"/>
            <a:endCxn id="28" idx="1"/>
          </p:cNvCxnSpPr>
          <p:nvPr/>
        </p:nvCxnSpPr>
        <p:spPr>
          <a:xfrm rot="10800000" flipH="1" flipV="1">
            <a:off x="4856703" y="2253330"/>
            <a:ext cx="461549" cy="2938877"/>
          </a:xfrm>
          <a:prstGeom prst="bentConnector3">
            <a:avLst>
              <a:gd name="adj1" fmla="val -5202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26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Стратегическая и обычная точки безубыточности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9" y="1105432"/>
            <a:ext cx="9046625" cy="511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3848" y="1264069"/>
            <a:ext cx="230425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Стратегическая точка безубыточности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355976" y="1910400"/>
            <a:ext cx="648072" cy="438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95936" y="3341279"/>
            <a:ext cx="201622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Простая точка безубыточности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3275856" y="3393866"/>
            <a:ext cx="720080" cy="270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5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Кейс: почему один из международных лидеров рынка ПВХ свернул производство в России?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7444"/>
            <a:ext cx="8219256" cy="5040560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Международный лидер рынка ПВХ решил выйти на российский рынок </a:t>
            </a:r>
            <a:r>
              <a:rPr lang="ru-RU" sz="2000" dirty="0"/>
              <a:t>путем </a:t>
            </a:r>
            <a:r>
              <a:rPr lang="ru-RU" sz="2000" dirty="0" smtClean="0"/>
              <a:t>строительства </a:t>
            </a:r>
            <a:r>
              <a:rPr lang="ru-RU" sz="2000" dirty="0"/>
              <a:t>собственного </a:t>
            </a:r>
            <a:r>
              <a:rPr lang="ru-RU" sz="2000" dirty="0" smtClean="0"/>
              <a:t>завода </a:t>
            </a:r>
            <a:r>
              <a:rPr lang="ru-RU" sz="2000" dirty="0"/>
              <a:t>по производству </a:t>
            </a:r>
            <a:r>
              <a:rPr lang="ru-RU" sz="2000" dirty="0" smtClean="0"/>
              <a:t>ПВХ. </a:t>
            </a:r>
            <a:r>
              <a:rPr lang="ru-RU" sz="2000" dirty="0"/>
              <a:t>Аргументы были </a:t>
            </a:r>
            <a:r>
              <a:rPr lang="ru-RU" sz="2000" dirty="0" smtClean="0"/>
              <a:t>таковы: на </a:t>
            </a:r>
            <a:r>
              <a:rPr lang="ru-RU" sz="2000" dirty="0"/>
              <a:t>быстрорастущем рынке </a:t>
            </a:r>
            <a:r>
              <a:rPr lang="ru-RU" sz="2000" dirty="0" smtClean="0"/>
              <a:t>ПВХ в </a:t>
            </a:r>
            <a:r>
              <a:rPr lang="ru-RU" sz="2000" dirty="0"/>
              <a:t>России собственное </a:t>
            </a:r>
            <a:r>
              <a:rPr lang="ru-RU" sz="2000" dirty="0" smtClean="0"/>
              <a:t>производство </a:t>
            </a:r>
            <a:r>
              <a:rPr lang="ru-RU" sz="2000" dirty="0"/>
              <a:t>позволит создать и </a:t>
            </a:r>
            <a:r>
              <a:rPr lang="ru-RU" sz="2000" dirty="0" smtClean="0"/>
              <a:t>реализовать </a:t>
            </a:r>
            <a:r>
              <a:rPr lang="ru-RU" sz="2000" dirty="0"/>
              <a:t>конкурентные </a:t>
            </a:r>
            <a:r>
              <a:rPr lang="ru-RU" sz="2000" dirty="0" smtClean="0"/>
              <a:t>преимущества.</a:t>
            </a:r>
          </a:p>
          <a:p>
            <a:r>
              <a:rPr lang="ru-RU" sz="2000" dirty="0" smtClean="0"/>
              <a:t>Рынок ПВХ в России – 400 млн. евро</a:t>
            </a:r>
          </a:p>
          <a:p>
            <a:r>
              <a:rPr lang="ru-RU" sz="2000" dirty="0" smtClean="0"/>
              <a:t>Инвестиции – 15 млн. евро </a:t>
            </a:r>
            <a:r>
              <a:rPr lang="en-US" sz="2000" dirty="0" smtClean="0"/>
              <a:t>equity</a:t>
            </a:r>
          </a:p>
          <a:p>
            <a:r>
              <a:rPr lang="ru-RU" sz="2000" dirty="0" smtClean="0"/>
              <a:t>Требуемая доходность на собственный капитал – 14%</a:t>
            </a:r>
          </a:p>
          <a:p>
            <a:r>
              <a:rPr lang="ru-RU" sz="2000" dirty="0" smtClean="0"/>
              <a:t>Бизнес-модель: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24735249"/>
              </p:ext>
            </p:extLst>
          </p:nvPr>
        </p:nvGraphicFramePr>
        <p:xfrm>
          <a:off x="179512" y="4063218"/>
          <a:ext cx="8820472" cy="2246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29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Расчет стратегической и простой точек окупаемости показывает, что компания не сможет достигнуть продаж 28 млн. евро без </a:t>
            </a:r>
            <a:r>
              <a:rPr lang="ru-RU" sz="2400" dirty="0"/>
              <a:t>кардинальной перестройки бизнес модели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0" y="1535113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Модель стратегической точки окупаемости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0" y="2174875"/>
                <a:ext cx="4572000" cy="3951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ru-RU" sz="20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𝐵𝑉𝐸</m:t>
                      </m:r>
                      <m:r>
                        <a:rPr lang="ru-RU" sz="2000" i="1">
                          <a:latin typeface="Cambria Math"/>
                        </a:rPr>
                        <m:t>∗</m:t>
                      </m:r>
                      <m:r>
                        <a:rPr lang="ru-RU" sz="2000" i="1">
                          <a:latin typeface="Cambria Math"/>
                        </a:rPr>
                        <m:t>𝑅𝑒</m:t>
                      </m:r>
                      <m:r>
                        <a:rPr lang="ru-RU" sz="2000" i="1">
                          <a:latin typeface="Cambria Math"/>
                        </a:rPr>
                        <m:t>−[</m:t>
                      </m:r>
                      <m:r>
                        <a:rPr lang="ru-RU" sz="2000" i="1">
                          <a:latin typeface="Cambria Math"/>
                        </a:rPr>
                        <m:t>𝑅</m:t>
                      </m:r>
                      <m:r>
                        <a:rPr lang="ru-RU" sz="2000" i="1">
                          <a:latin typeface="Cambria Math"/>
                        </a:rPr>
                        <m:t>∗(1−</m:t>
                      </m:r>
                      <m:r>
                        <a:rPr lang="ru-RU" sz="2000" i="1">
                          <a:latin typeface="Cambria Math"/>
                        </a:rPr>
                        <m:t>𝜑</m:t>
                      </m:r>
                      <m:r>
                        <a:rPr lang="ru-RU" sz="2000" i="1">
                          <a:latin typeface="Cambria Math"/>
                        </a:rPr>
                        <m:t>)−</m:t>
                      </m:r>
                      <m:r>
                        <a:rPr lang="ru-RU" sz="2000" i="1">
                          <a:latin typeface="Cambria Math"/>
                        </a:rPr>
                        <m:t>𝐹𝐶</m:t>
                      </m:r>
                      <m:r>
                        <a:rPr lang="ru-RU" sz="2000" i="1">
                          <a:latin typeface="Cambria Math"/>
                        </a:rPr>
                        <m:t>]=0</m:t>
                      </m:r>
                    </m:oMath>
                  </m:oMathPara>
                </a14:m>
                <a:endParaRPr lang="ru-RU" sz="2000" dirty="0" smtClean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15∗14%−[</m:t>
                      </m:r>
                      <m:r>
                        <a:rPr lang="ru-RU" sz="2000" i="1">
                          <a:latin typeface="Cambria Math"/>
                        </a:rPr>
                        <m:t>𝑅</m:t>
                      </m:r>
                      <m:r>
                        <a:rPr lang="ru-RU" sz="2000" i="1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ru-RU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/>
                            </a:rPr>
                            <m:t>1−82,5%</m:t>
                          </m:r>
                        </m:e>
                      </m:d>
                      <m:r>
                        <a:rPr lang="ru-RU" sz="2000" i="1">
                          <a:latin typeface="Cambria Math"/>
                        </a:rPr>
                        <m:t>−2,8]=0</m:t>
                      </m:r>
                    </m:oMath>
                  </m:oMathPara>
                </a14:m>
                <a:endParaRPr lang="ru-RU" sz="2000" dirty="0" smtClean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r>
                  <a:rPr lang="ru-RU" sz="2000" dirty="0"/>
                  <a:t>Минимальный объем продаж (R), при котором компания выходит на стратегическую точку безубыточности составляет </a:t>
                </a:r>
                <a:r>
                  <a:rPr lang="ru-RU" sz="2000" b="1" dirty="0" smtClean="0"/>
                  <a:t>28 </a:t>
                </a:r>
                <a:r>
                  <a:rPr lang="ru-RU" sz="2000" b="1" dirty="0"/>
                  <a:t>млн. евро</a:t>
                </a:r>
                <a:r>
                  <a:rPr lang="ru-RU" sz="2000" b="1" dirty="0" smtClean="0"/>
                  <a:t>.</a:t>
                </a:r>
                <a:endParaRPr lang="ru-RU" sz="2000" b="1" dirty="0"/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0" y="2174875"/>
                <a:ext cx="4572000" cy="3951288"/>
              </a:xfrm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99782" y="1535113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Модель простой точки окупаемости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0" y="2174875"/>
                <a:ext cx="4541557" cy="3951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ru-RU" sz="20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𝑅</m:t>
                      </m:r>
                      <m:r>
                        <a:rPr lang="ru-RU" sz="2000" i="1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ru-RU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/>
                            </a:rPr>
                            <m:t>1−</m:t>
                          </m:r>
                          <m:r>
                            <a:rPr lang="ru-RU" sz="2000" i="1">
                              <a:latin typeface="Cambria Math"/>
                            </a:rPr>
                            <m:t>𝜑</m:t>
                          </m:r>
                        </m:e>
                      </m:d>
                      <m:r>
                        <a:rPr lang="ru-RU" sz="2000" i="1">
                          <a:latin typeface="Cambria Math"/>
                        </a:rPr>
                        <m:t>−</m:t>
                      </m:r>
                      <m:r>
                        <a:rPr lang="en-US" sz="2000" i="1">
                          <a:latin typeface="Cambria Math"/>
                        </a:rPr>
                        <m:t>𝐹𝐶</m:t>
                      </m:r>
                      <m:r>
                        <a:rPr lang="ru-RU" sz="20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2000" dirty="0" smtClean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𝑅</m:t>
                      </m:r>
                      <m:r>
                        <a:rPr lang="ru-RU" sz="2000" i="1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ru-RU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000" i="1">
                              <a:latin typeface="Cambria Math"/>
                            </a:rPr>
                            <m:t>1−82,5%</m:t>
                          </m:r>
                        </m:e>
                      </m:d>
                      <m:r>
                        <a:rPr lang="ru-RU" sz="2000" i="1">
                          <a:latin typeface="Cambria Math"/>
                        </a:rPr>
                        <m:t>−2,8=0</m:t>
                      </m:r>
                    </m:oMath>
                  </m:oMathPara>
                </a14:m>
                <a:endParaRPr lang="ru-RU" sz="2000" dirty="0" smtClean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r>
                  <a:rPr lang="ru-RU" sz="2000" dirty="0"/>
                  <a:t>Минимальный объем продаж (R), при котором компания выходит на стратегическую точку </a:t>
                </a:r>
                <a:r>
                  <a:rPr lang="ru-RU" sz="2000" dirty="0" smtClean="0"/>
                  <a:t>безубыточности составляет </a:t>
                </a:r>
                <a:r>
                  <a:rPr lang="ru-RU" sz="2000" b="1" dirty="0" smtClean="0"/>
                  <a:t>16 млн. евро.</a:t>
                </a:r>
                <a:endParaRPr lang="ru-RU" sz="2000" b="1" dirty="0"/>
              </a:p>
            </p:txBody>
          </p:sp>
        </mc:Choice>
        <mc:Fallback xmlns=""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0" y="2174875"/>
                <a:ext cx="4541557" cy="3951288"/>
              </a:xfrm>
              <a:blipFill rotWithShape="1">
                <a:blip r:embed="rId3"/>
                <a:stretch>
                  <a:fillRect l="-1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18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Анализ чувствительности стратегической точки окупаемости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6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t="22817" r="9307" b="19445"/>
          <a:stretch/>
        </p:blipFill>
        <p:spPr bwMode="auto">
          <a:xfrm>
            <a:off x="0" y="1898665"/>
            <a:ext cx="9144000" cy="3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72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Почему </a:t>
            </a:r>
            <a:r>
              <a:rPr lang="ru-RU" sz="2400" dirty="0"/>
              <a:t>международная компания при оценке инвестиционного проекта не увидела этот риск?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Ошибка </a:t>
            </a:r>
            <a:r>
              <a:rPr lang="ru-RU" dirty="0"/>
              <a:t>заключается в том, что компания изначально рассчитывала, что премиум сегмент рынка ПВХ является емким и быстрорастущим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Компания </a:t>
            </a:r>
            <a:r>
              <a:rPr lang="ru-RU" dirty="0"/>
              <a:t>допустила 2 фундаментальные ошибки:</a:t>
            </a:r>
          </a:p>
          <a:p>
            <a:pPr lvl="1"/>
            <a:r>
              <a:rPr lang="ru-RU" dirty="0" smtClean="0"/>
              <a:t>Некорректная </a:t>
            </a:r>
            <a:r>
              <a:rPr lang="ru-RU" dirty="0"/>
              <a:t>оценка потенциала сегмента рынка.</a:t>
            </a:r>
          </a:p>
          <a:p>
            <a:pPr lvl="1"/>
            <a:r>
              <a:rPr lang="ru-RU" dirty="0" smtClean="0"/>
              <a:t>Спроектированная </a:t>
            </a:r>
            <a:r>
              <a:rPr lang="ru-RU" dirty="0"/>
              <a:t>бизнес модель не была достаточно гибкой, чтобы работать в другом сегменте рынка.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6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Profile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555A5-65D2-45B5-9CF9-CC54429B5B6E}" type="slidenum">
              <a:rPr lang="ru-RU" smtClean="0"/>
              <a:t>8</a:t>
            </a:fld>
            <a:endParaRPr lang="ru-RU"/>
          </a:p>
        </p:txBody>
      </p:sp>
      <p:pic>
        <p:nvPicPr>
          <p:cNvPr id="5" name="Picture 4" descr="untitled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0000" contrast="30000"/>
          </a:blip>
          <a:srcRect t="6904" b="6449"/>
          <a:stretch>
            <a:fillRect/>
          </a:stretch>
        </p:blipFill>
        <p:spPr bwMode="auto">
          <a:xfrm>
            <a:off x="396304" y="1484784"/>
            <a:ext cx="2087464" cy="271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81963" y="6323175"/>
            <a:ext cx="1838300" cy="479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Контакты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71801" y="1876302"/>
            <a:ext cx="61206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Я, </a:t>
            </a:r>
            <a:r>
              <a:rPr lang="ru-RU" sz="1400" dirty="0" err="1"/>
              <a:t>Теймураз</a:t>
            </a:r>
            <a:r>
              <a:rPr lang="ru-RU" sz="1400" dirty="0"/>
              <a:t> </a:t>
            </a:r>
            <a:r>
              <a:rPr lang="ru-RU" sz="1400" dirty="0" err="1"/>
              <a:t>Вашакмадзе</a:t>
            </a:r>
            <a:r>
              <a:rPr lang="ru-RU" sz="1400" dirty="0"/>
              <a:t>, являюсь профессионалом в области финансов и инвестиций с девятилетним опытом работы.</a:t>
            </a:r>
          </a:p>
          <a:p>
            <a:r>
              <a:rPr lang="ru-RU" sz="1400" dirty="0" smtClean="0"/>
              <a:t>Помимо развития собственного </a:t>
            </a:r>
            <a:r>
              <a:rPr lang="ru-RU" sz="1400" dirty="0" smtClean="0"/>
              <a:t>проекта, </a:t>
            </a:r>
            <a:r>
              <a:rPr lang="ru-RU" sz="1400" dirty="0" smtClean="0"/>
              <a:t>я сотрудничаю на </a:t>
            </a:r>
            <a:r>
              <a:rPr lang="ru-RU" sz="1400" dirty="0"/>
              <a:t>разных проектах со следующими инвестиционными бутиками: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Centmillion</a:t>
            </a:r>
            <a:r>
              <a:rPr lang="ru-RU" sz="1400" dirty="0"/>
              <a:t> AG (компания занимается доверительным управлением и инвестиционным консалтингом);</a:t>
            </a:r>
          </a:p>
          <a:p>
            <a:r>
              <a:rPr lang="ru-RU" sz="1400" dirty="0"/>
              <a:t>- RGG </a:t>
            </a:r>
            <a:r>
              <a:rPr lang="ru-RU" sz="1400" dirty="0" err="1"/>
              <a:t>Capital</a:t>
            </a:r>
            <a:r>
              <a:rPr lang="ru-RU" sz="1400" dirty="0"/>
              <a:t> (компания занимается финансовым консультированием слияний и поглощений и привлечением инвестиций).</a:t>
            </a:r>
          </a:p>
          <a:p>
            <a:r>
              <a:rPr lang="ru-RU" sz="1400" dirty="0"/>
              <a:t>Свою карьеру я начал как аналитик отдела финансового инжиниринга в компании </a:t>
            </a:r>
            <a:r>
              <a:rPr lang="ru-RU" sz="1400" dirty="0" err="1"/>
              <a:t>Еврофинансы</a:t>
            </a:r>
            <a:r>
              <a:rPr lang="ru-RU" sz="1400" dirty="0"/>
              <a:t>, далее перешел в крупнейшую российскую игорную компанию </a:t>
            </a:r>
            <a:r>
              <a:rPr lang="ru-RU" sz="1400" dirty="0" err="1"/>
              <a:t>Джекпот</a:t>
            </a:r>
            <a:r>
              <a:rPr lang="ru-RU" sz="1400" dirty="0"/>
              <a:t>, где в течение полугода занял позицию начальника отдела финансового анализа. После </a:t>
            </a:r>
            <a:r>
              <a:rPr lang="ru-RU" sz="1400" dirty="0" err="1"/>
              <a:t>Джекпота</a:t>
            </a:r>
            <a:r>
              <a:rPr lang="ru-RU" sz="1400" dirty="0"/>
              <a:t>, я присоединился к крупнейшей российской консалтинговой компании </a:t>
            </a:r>
            <a:r>
              <a:rPr lang="ru-RU" sz="1400" dirty="0" err="1"/>
              <a:t>Strategy</a:t>
            </a:r>
            <a:r>
              <a:rPr lang="ru-RU" sz="1400" dirty="0"/>
              <a:t> </a:t>
            </a:r>
            <a:r>
              <a:rPr lang="ru-RU" sz="1400" dirty="0" err="1"/>
              <a:t>Partners</a:t>
            </a:r>
            <a:r>
              <a:rPr lang="ru-RU" sz="1400" dirty="0"/>
              <a:t>.</a:t>
            </a:r>
          </a:p>
          <a:p>
            <a:r>
              <a:rPr lang="ru-RU" sz="1400" dirty="0"/>
              <a:t>Кроме профессиональной деятельности я занимаюсь преподавательской деятельностью. Я являюсь одним из ключевых профессоров по финансам в лидирующей бизнес школе России в ИБДА </a:t>
            </a:r>
            <a:r>
              <a:rPr lang="ru-RU" sz="1400" dirty="0" err="1"/>
              <a:t>РАНХиГС</a:t>
            </a:r>
            <a:r>
              <a:rPr lang="ru-RU" sz="1400" dirty="0"/>
              <a:t> при Президенте РФ. Также я являюсь приглашенным профессором в </a:t>
            </a:r>
            <a:r>
              <a:rPr lang="ru-RU" sz="1400" dirty="0" err="1"/>
              <a:t>Kyiv</a:t>
            </a:r>
            <a:r>
              <a:rPr lang="ru-RU" sz="1400" dirty="0"/>
              <a:t> </a:t>
            </a:r>
            <a:r>
              <a:rPr lang="ru-RU" sz="1400" dirty="0" err="1"/>
              <a:t>Mohyla</a:t>
            </a:r>
            <a:r>
              <a:rPr lang="ru-RU" sz="1400" dirty="0"/>
              <a:t> </a:t>
            </a:r>
            <a:r>
              <a:rPr lang="ru-RU" sz="1400" dirty="0" err="1"/>
              <a:t>Business</a:t>
            </a:r>
            <a:r>
              <a:rPr lang="ru-RU" sz="1400" dirty="0"/>
              <a:t> </a:t>
            </a:r>
            <a:r>
              <a:rPr lang="ru-RU" sz="1400" dirty="0" err="1"/>
              <a:t>School</a:t>
            </a:r>
            <a:r>
              <a:rPr lang="ru-RU" sz="1400" dirty="0"/>
              <a:t> (Украина) и в </a:t>
            </a:r>
            <a:r>
              <a:rPr lang="ru-RU" sz="1400" dirty="0" err="1"/>
              <a:t>Cameron</a:t>
            </a:r>
            <a:r>
              <a:rPr lang="ru-RU" sz="1400" dirty="0"/>
              <a:t> </a:t>
            </a:r>
            <a:r>
              <a:rPr lang="ru-RU" sz="1400" dirty="0" err="1"/>
              <a:t>School</a:t>
            </a:r>
            <a:r>
              <a:rPr lang="ru-RU" sz="1400" dirty="0"/>
              <a:t> </a:t>
            </a:r>
            <a:r>
              <a:rPr lang="ru-RU" sz="1400" dirty="0" err="1"/>
              <a:t>of</a:t>
            </a:r>
            <a:r>
              <a:rPr lang="ru-RU" sz="1400" dirty="0"/>
              <a:t> </a:t>
            </a:r>
            <a:r>
              <a:rPr lang="ru-RU" sz="1400" dirty="0" err="1"/>
              <a:t>Business</a:t>
            </a:r>
            <a:r>
              <a:rPr lang="ru-RU" sz="1400" dirty="0"/>
              <a:t> UNCW(США).</a:t>
            </a:r>
          </a:p>
          <a:p>
            <a:r>
              <a:rPr lang="ru-RU" sz="1400" dirty="0"/>
              <a:t>Область научных интересов: управление стоимостью компании, оценка стоимости бизнеса и инвестиционный менеджмент.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71801" y="1188041"/>
            <a:ext cx="56886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Теймураз </a:t>
            </a:r>
            <a:r>
              <a:rPr lang="ru-RU" b="1" dirty="0" err="1" smtClean="0"/>
              <a:t>Вашакмадзе</a:t>
            </a:r>
            <a:endParaRPr lang="en-US" b="1" dirty="0" smtClean="0"/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Основатель и руководитель </a:t>
            </a:r>
            <a:r>
              <a:rPr lang="ru-RU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фин-модель.ру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www.fin-model.ru)</a:t>
            </a:r>
            <a:endParaRPr lang="ru-RU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324445"/>
            <a:ext cx="2448272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/>
              <a:t>Основные компетенции:</a:t>
            </a:r>
          </a:p>
          <a:p>
            <a:r>
              <a:rPr lang="ru-RU" sz="1600" dirty="0"/>
              <a:t>- оценка бизнеса </a:t>
            </a:r>
          </a:p>
          <a:p>
            <a:r>
              <a:rPr lang="ru-RU" sz="1600" dirty="0"/>
              <a:t>- финансовое моделирование</a:t>
            </a:r>
          </a:p>
          <a:p>
            <a:r>
              <a:rPr lang="en-US" sz="1600" dirty="0"/>
              <a:t>- </a:t>
            </a:r>
            <a:r>
              <a:rPr lang="en-US" sz="1600" dirty="0" smtClean="0"/>
              <a:t>M&amp;A </a:t>
            </a:r>
            <a:r>
              <a:rPr lang="en-US" sz="1600" dirty="0"/>
              <a:t>advisory</a:t>
            </a:r>
            <a:endParaRPr lang="ru-RU" sz="1600" dirty="0"/>
          </a:p>
          <a:p>
            <a:r>
              <a:rPr lang="ru-RU" sz="1600" dirty="0"/>
              <a:t>- инвестиционный и финансовый анализ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829498" y="6333896"/>
            <a:ext cx="2122140" cy="479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www.fin-model.ru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82081" y="6323175"/>
            <a:ext cx="2122140" cy="479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tv@fin-model.ru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22268" y="6337030"/>
            <a:ext cx="2122140" cy="479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+7 925 585 63 08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916142" y="6508355"/>
            <a:ext cx="107504" cy="12217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056458" y="6525344"/>
            <a:ext cx="107504" cy="12217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10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4997</TotalTime>
  <Words>600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Модель стратегической точки безубыточности как инструмент управления стоимостью компании</vt:lpstr>
      <vt:lpstr>Анализ безубыточности Бухгалтерский подход vs. Финансовый подход</vt:lpstr>
      <vt:lpstr>Стратегическая и обычная точки безубыточности</vt:lpstr>
      <vt:lpstr>Кейс: почему один из международных лидеров рынка ПВХ свернул производство в России?</vt:lpstr>
      <vt:lpstr>Расчет стратегической и простой точек окупаемости показывает, что компания не сможет достигнуть продаж 28 млн. евро без кардинальной перестройки бизнес модели</vt:lpstr>
      <vt:lpstr>Анализ чувствительности стратегической точки окупаемости</vt:lpstr>
      <vt:lpstr>Почему международная компания при оценке инвестиционного проекта не увидела этот риск?</vt:lpstr>
      <vt:lpstr>Profile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Temo</dc:creator>
  <cp:lastModifiedBy>Temo</cp:lastModifiedBy>
  <cp:revision>86</cp:revision>
  <dcterms:created xsi:type="dcterms:W3CDTF">2012-06-04T20:48:24Z</dcterms:created>
  <dcterms:modified xsi:type="dcterms:W3CDTF">2013-04-05T12:41:58Z</dcterms:modified>
</cp:coreProperties>
</file>