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928" r:id="rId1"/>
  </p:sldMasterIdLst>
  <p:notesMasterIdLst>
    <p:notesMasterId r:id="rId6"/>
  </p:notesMasterIdLst>
  <p:sldIdLst>
    <p:sldId id="259" r:id="rId2"/>
    <p:sldId id="263" r:id="rId3"/>
    <p:sldId id="264" r:id="rId4"/>
    <p:sldId id="265" r:id="rId5"/>
  </p:sldIdLst>
  <p:sldSz cx="9144000" cy="6858000" type="screen4x3"/>
  <p:notesSz cx="6858000" cy="9144000"/>
  <p:embeddedFontLst>
    <p:embeddedFont>
      <p:font typeface="Calibri" pitchFamily="34" charset="0"/>
      <p:regular r:id="rId7"/>
      <p:bold r:id="rId8"/>
      <p:italic r:id="rId9"/>
      <p:boldItalic r:id="rId10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126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143D1-49AC-4F55-91B8-A6129FBA960C}" type="doc">
      <dgm:prSet loTypeId="urn:microsoft.com/office/officeart/2005/8/layout/vList2" loCatId="list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93A6C1C-49BC-4262-B553-633A268A66F2}">
      <dgm:prSet custT="1"/>
      <dgm:spPr/>
      <dgm:t>
        <a:bodyPr/>
        <a:lstStyle/>
        <a:p>
          <a:pPr algn="ctr" rtl="0"/>
          <a:r>
            <a:rPr lang="ru-RU" sz="360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Некоторые наши проекты</a:t>
          </a:r>
          <a:endParaRPr lang="ru-RU" sz="36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615A78-8CEB-4E8F-AF73-DE84B0E4BFE0}" type="parTrans" cxnId="{22F49964-2CB2-402A-B86A-15D8028F2D9D}">
      <dgm:prSet/>
      <dgm:spPr/>
      <dgm:t>
        <a:bodyPr/>
        <a:lstStyle/>
        <a:p>
          <a:endParaRPr lang="ru-RU" sz="1400"/>
        </a:p>
      </dgm:t>
    </dgm:pt>
    <dgm:pt modelId="{33A27D3B-D83A-4D42-AAFF-F706D1A6AC0B}" type="sibTrans" cxnId="{22F49964-2CB2-402A-B86A-15D8028F2D9D}">
      <dgm:prSet/>
      <dgm:spPr/>
      <dgm:t>
        <a:bodyPr/>
        <a:lstStyle/>
        <a:p>
          <a:endParaRPr lang="ru-RU" sz="1400"/>
        </a:p>
      </dgm:t>
    </dgm:pt>
    <dgm:pt modelId="{334B35C1-5564-46FF-872E-C9BE7573D50D}" type="pres">
      <dgm:prSet presAssocID="{193143D1-49AC-4F55-91B8-A6129FBA96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21CF4F-2826-4A7C-8F1C-42359C0FFE1E}" type="pres">
      <dgm:prSet presAssocID="{993A6C1C-49BC-4262-B553-633A268A66F2}" presName="parentText" presStyleLbl="node1" presStyleIdx="0" presStyleCnt="1" custScaleY="442066" custLinFactNeighborY="57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F49964-2CB2-402A-B86A-15D8028F2D9D}" srcId="{193143D1-49AC-4F55-91B8-A6129FBA960C}" destId="{993A6C1C-49BC-4262-B553-633A268A66F2}" srcOrd="0" destOrd="0" parTransId="{BA615A78-8CEB-4E8F-AF73-DE84B0E4BFE0}" sibTransId="{33A27D3B-D83A-4D42-AAFF-F706D1A6AC0B}"/>
    <dgm:cxn modelId="{394B4F89-43AE-468F-91EA-80F6E37450FD}" type="presOf" srcId="{193143D1-49AC-4F55-91B8-A6129FBA960C}" destId="{334B35C1-5564-46FF-872E-C9BE7573D50D}" srcOrd="0" destOrd="0" presId="urn:microsoft.com/office/officeart/2005/8/layout/vList2"/>
    <dgm:cxn modelId="{1BEA49EE-2CEC-4D63-9F92-23B1A47A0092}" type="presOf" srcId="{993A6C1C-49BC-4262-B553-633A268A66F2}" destId="{6C21CF4F-2826-4A7C-8F1C-42359C0FFE1E}" srcOrd="0" destOrd="0" presId="urn:microsoft.com/office/officeart/2005/8/layout/vList2"/>
    <dgm:cxn modelId="{D6E55685-A638-46B4-8A66-4E8DE8EB0378}" type="presParOf" srcId="{334B35C1-5564-46FF-872E-C9BE7573D50D}" destId="{6C21CF4F-2826-4A7C-8F1C-42359C0FFE1E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1CF4F-2826-4A7C-8F1C-42359C0FFE1E}">
      <dsp:nvSpPr>
        <dsp:cNvPr id="0" name=""/>
        <dsp:cNvSpPr/>
      </dsp:nvSpPr>
      <dsp:spPr>
        <a:xfrm>
          <a:off x="0" y="367036"/>
          <a:ext cx="7866530" cy="17051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Некоторые наши проекты</a:t>
          </a:r>
          <a:endParaRPr lang="ru-RU" sz="36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3239" y="450275"/>
        <a:ext cx="7700052" cy="1538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A34B0-21DB-42A9-9F94-21C962673092}" type="datetimeFigureOut">
              <a:rPr lang="ru-RU" smtClean="0"/>
              <a:t>19.07.2013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DAC19-7DF5-420D-813F-5CC49ED64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44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1671-ECE5-4FF8-A97A-CCA7DEC56663}" type="datetime1">
              <a:rPr lang="ru-RU" smtClean="0"/>
              <a:t>19.07.2013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00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C5B-2839-40D4-9E5A-253E9471C439}" type="datetime1">
              <a:rPr lang="ru-RU" smtClean="0"/>
              <a:t>19.07.2013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8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3ED2-E692-43B5-9DD0-D6103C7875C8}" type="datetime1">
              <a:rPr lang="ru-RU" smtClean="0"/>
              <a:t>19.07.2013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9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BDD3-6865-48E4-B889-DE2C03789DDB}" type="datetime1">
              <a:rPr lang="ru-RU" smtClean="0"/>
              <a:t>19.07.2013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388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796CD-BACC-4A54-AE23-3276A87B181B}" type="datetime1">
              <a:rPr lang="ru-RU" smtClean="0"/>
              <a:t>19.07.2013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1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1B2-D8B4-4093-A215-ABE2D9DE37D7}" type="datetime1">
              <a:rPr lang="ru-RU" smtClean="0"/>
              <a:t>19.07.2013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7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2945-1AFA-4D11-8497-3DA1C045E178}" type="datetime1">
              <a:rPr lang="ru-RU" smtClean="0"/>
              <a:t>19.07.2013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01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6731-C5B5-4B04-96C3-EDAE8D033BD4}" type="datetime1">
              <a:rPr lang="ru-RU" smtClean="0"/>
              <a:t>19.07.2013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97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71FF-BCF9-4B41-B59F-31ED136BE32D}" type="datetime1">
              <a:rPr lang="ru-RU" smtClean="0"/>
              <a:t>19.07.2013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11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3773-373A-4828-86D5-CF24FCC54AF8}" type="datetime1">
              <a:rPr lang="ru-RU" smtClean="0"/>
              <a:t>19.07.2013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52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DB29-CCD0-4901-AD36-DF198144A6F3}" type="datetime1">
              <a:rPr lang="ru-RU" smtClean="0"/>
              <a:t>19.07.2013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79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3322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37444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14FE-D0EB-4D4D-BF80-EABF3CF611D6}" type="datetime1">
              <a:rPr lang="ru-RU" smtClean="0"/>
              <a:t>19.07.2013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6573-9942-4EBD-A123-40F789A48D6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26702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-2604" y="1040036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06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39727432"/>
              </p:ext>
            </p:extLst>
          </p:nvPr>
        </p:nvGraphicFramePr>
        <p:xfrm>
          <a:off x="618565" y="2101104"/>
          <a:ext cx="7866530" cy="239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одзаголовок 2"/>
          <p:cNvSpPr txBox="1">
            <a:spLocks/>
          </p:cNvSpPr>
          <p:nvPr/>
        </p:nvSpPr>
        <p:spPr>
          <a:xfrm>
            <a:off x="296343" y="6356677"/>
            <a:ext cx="8640960" cy="50132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фин-модель.ру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4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300" y="244922"/>
            <a:ext cx="8636000" cy="778098"/>
          </a:xfrm>
        </p:spPr>
        <p:txBody>
          <a:bodyPr>
            <a:noAutofit/>
          </a:bodyPr>
          <a:lstStyle/>
          <a:p>
            <a:pPr lvl="0"/>
            <a:r>
              <a:rPr lang="ru-RU" sz="1600" b="1" dirty="0"/>
              <a:t>Информационный сервис </a:t>
            </a:r>
            <a:r>
              <a:rPr lang="ru-RU" sz="1600" b="1" dirty="0" smtClean="0"/>
              <a:t>антиквариата. </a:t>
            </a:r>
            <a:r>
              <a:rPr lang="ru-RU" sz="1600" dirty="0"/>
              <a:t>Система представляет собой информационный ресурс, который дает возможность быть в курсе всех событий антикварного мира, а также с легкостью вести учет и работать как со своим материалом, так и с наиболее полными и адаптированными каталогами самых известных авторов. 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300" y="1181100"/>
            <a:ext cx="8636000" cy="419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 smtClean="0"/>
              <a:t>Объем инвестиций в проект – 95 млн. рублей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1300" y="1676400"/>
            <a:ext cx="11811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Ситуация</a:t>
            </a:r>
            <a:endParaRPr lang="ru-RU" sz="1600" b="1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6573-9942-4EBD-A123-40F789A48D6C}" type="slidenum">
              <a:rPr lang="ru-RU" smtClean="0"/>
              <a:t>2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74800" y="1676400"/>
            <a:ext cx="73025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600" dirty="0"/>
              <a:t>Старт-ап. Молодой предприниматель после участия проекта в выставке </a:t>
            </a:r>
            <a:r>
              <a:rPr lang="ru-RU" sz="1600" dirty="0" err="1"/>
              <a:t>TechCrunch</a:t>
            </a:r>
            <a:r>
              <a:rPr lang="ru-RU" sz="1600" dirty="0"/>
              <a:t> </a:t>
            </a:r>
            <a:r>
              <a:rPr lang="ru-RU" sz="1600" dirty="0" err="1"/>
              <a:t>Moscow</a:t>
            </a:r>
            <a:r>
              <a:rPr lang="ru-RU" sz="1600" dirty="0"/>
              <a:t> 2012 получил несколько предложений от российских и зарубежных инвесторов о развитии сервиса. На этапе переговоров выяснилось, что предприниматель не в состоянии самостоятельно представить все необходимые инвесторам данные. 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1300" y="3035300"/>
            <a:ext cx="1181100" cy="825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Задача</a:t>
            </a:r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74800" y="3035300"/>
            <a:ext cx="7302500" cy="825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Создание финансовой модели </a:t>
            </a:r>
            <a:r>
              <a:rPr lang="ru-RU" sz="1600" dirty="0" smtClean="0"/>
              <a:t>с нуля</a:t>
            </a:r>
            <a:endParaRPr lang="ru-RU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Оценка объема инвестиций в проект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Определение </a:t>
            </a:r>
            <a:r>
              <a:rPr lang="ru-RU" sz="1600" dirty="0" smtClean="0"/>
              <a:t>стоимости доли</a:t>
            </a:r>
            <a:r>
              <a:rPr lang="ru-RU" sz="1600" dirty="0"/>
              <a:t>, предлагаемой инвестору в </a:t>
            </a:r>
            <a:r>
              <a:rPr lang="ru-RU" sz="1600" dirty="0" smtClean="0"/>
              <a:t>проекте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1300" y="3937000"/>
            <a:ext cx="1181100" cy="825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Подход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74800" y="3937000"/>
            <a:ext cx="7302500" cy="825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dirty="0"/>
              <a:t>Для решения данной задачи </a:t>
            </a:r>
            <a:r>
              <a:rPr lang="ru-RU" sz="1600" b="1" dirty="0" err="1"/>
              <a:t>ф</a:t>
            </a:r>
            <a:r>
              <a:rPr lang="ru-RU" sz="1600" b="1" dirty="0" err="1" smtClean="0"/>
              <a:t>ин-модель.ру</a:t>
            </a:r>
            <a:r>
              <a:rPr lang="ru-RU" sz="1600" dirty="0" smtClean="0"/>
              <a:t> </a:t>
            </a:r>
            <a:r>
              <a:rPr lang="ru-RU" sz="1600" dirty="0"/>
              <a:t>создала отдельную </a:t>
            </a:r>
            <a:r>
              <a:rPr lang="ru-RU" sz="1600" dirty="0" err="1"/>
              <a:t>кастомизированную</a:t>
            </a:r>
            <a:r>
              <a:rPr lang="ru-RU" sz="1600" dirty="0"/>
              <a:t> модель, учитывающую индивидуальные особенности данного </a:t>
            </a:r>
            <a:r>
              <a:rPr lang="ru-RU" sz="1600" dirty="0" smtClean="0"/>
              <a:t>проекта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1300" y="4838700"/>
            <a:ext cx="11811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Результат</a:t>
            </a:r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74800" y="4838700"/>
            <a:ext cx="73025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/>
              <a:t>Финансовая модель </a:t>
            </a:r>
            <a:r>
              <a:rPr lang="ru-RU" sz="1600" dirty="0"/>
              <a:t>был представлен клиенту в срок, с полным описанием особенностей </a:t>
            </a:r>
            <a:r>
              <a:rPr lang="ru-RU" sz="1600" dirty="0" smtClean="0"/>
              <a:t>модели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/>
              <a:t>На </a:t>
            </a:r>
            <a:r>
              <a:rPr lang="ru-RU" sz="1600" dirty="0"/>
              <a:t>основе </a:t>
            </a:r>
            <a:r>
              <a:rPr lang="ru-RU" sz="1600" dirty="0" smtClean="0"/>
              <a:t>подготовленной финансовой модели были </a:t>
            </a:r>
            <a:r>
              <a:rPr lang="ru-RU" sz="1600" dirty="0"/>
              <a:t>проведены переговоры как с российскими, так и с зарубежными инвесторами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На сегодняшний день проект функционирует и успешно развивается</a:t>
            </a:r>
          </a:p>
        </p:txBody>
      </p:sp>
    </p:spTree>
    <p:extLst>
      <p:ext uri="{BB962C8B-B14F-4D97-AF65-F5344CB8AC3E}">
        <p14:creationId xmlns:p14="http://schemas.microsoft.com/office/powerpoint/2010/main" val="193544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300" y="117922"/>
            <a:ext cx="8636000" cy="778098"/>
          </a:xfrm>
        </p:spPr>
        <p:txBody>
          <a:bodyPr>
            <a:noAutofit/>
          </a:bodyPr>
          <a:lstStyle/>
          <a:p>
            <a:pPr lvl="0"/>
            <a:r>
              <a:rPr lang="ru-RU" sz="1600" b="1" dirty="0"/>
              <a:t>Системы </a:t>
            </a:r>
            <a:r>
              <a:rPr lang="ru-RU" sz="1600" b="1" dirty="0" smtClean="0"/>
              <a:t>безопасности. </a:t>
            </a:r>
            <a:r>
              <a:rPr lang="ru-RU" sz="1600" dirty="0" smtClean="0"/>
              <a:t>Компания </a:t>
            </a:r>
            <a:r>
              <a:rPr lang="ru-RU" sz="1600" dirty="0"/>
              <a:t>является на сегодняшний день одним из лидеров среди российских производителей систем видеонаблюдения. На рынке систем безопасности порядка 20 лет, имеет большой опыт в разработке и внедрении в производство передовых технологий в области систем безопасности и видеонаблюдения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300" y="1181100"/>
            <a:ext cx="8636000" cy="419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 smtClean="0"/>
              <a:t>Объем инвестиций в проект – 100 млн. рублей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1300" y="1676400"/>
            <a:ext cx="11811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Ситуация</a:t>
            </a:r>
            <a:endParaRPr lang="ru-RU" sz="1600" b="1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553200" y="6419852"/>
            <a:ext cx="2133600" cy="365125"/>
          </a:xfrm>
        </p:spPr>
        <p:txBody>
          <a:bodyPr/>
          <a:lstStyle/>
          <a:p>
            <a:fld id="{6CFC6573-9942-4EBD-A123-40F789A48D6C}" type="slidenum">
              <a:rPr lang="ru-RU" smtClean="0"/>
              <a:t>3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74800" y="1676400"/>
            <a:ext cx="73025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600" dirty="0"/>
              <a:t>Планируется разработка и выведение на рынок 2 инновационных продуктов. Компания провела предварительные переговоры с западными инвесторами с целью привлечения финансирования. Необходимо полноценная подготовка компании к переговорам с инвесторами. Существуют жесткие временные рамки, так как процесс переговоров уже запущен.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1300" y="3035300"/>
            <a:ext cx="1181100" cy="736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Задача</a:t>
            </a:r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74800" y="3035300"/>
            <a:ext cx="7302500" cy="736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/>
              <a:t>Создание </a:t>
            </a:r>
            <a:r>
              <a:rPr lang="ru-RU" sz="1600" dirty="0"/>
              <a:t>финансовой </a:t>
            </a:r>
            <a:r>
              <a:rPr lang="ru-RU" sz="1600" dirty="0" smtClean="0"/>
              <a:t>модели и оценка стоимости компании</a:t>
            </a:r>
            <a:endParaRPr lang="ru-RU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Создание презентации для </a:t>
            </a:r>
            <a:r>
              <a:rPr lang="ru-RU" sz="1600" dirty="0" smtClean="0"/>
              <a:t>инвесторов и </a:t>
            </a:r>
            <a:r>
              <a:rPr lang="ru-RU" sz="1600" dirty="0" err="1" smtClean="0"/>
              <a:t>тизера</a:t>
            </a:r>
            <a:endParaRPr lang="ru-RU" sz="16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/>
              <a:t>Поиск новых инвесторов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1300" y="3848100"/>
            <a:ext cx="11811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Подход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74800" y="3848100"/>
            <a:ext cx="73025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dirty="0" smtClean="0"/>
              <a:t>Для </a:t>
            </a:r>
            <a:r>
              <a:rPr lang="ru-RU" sz="1600" dirty="0"/>
              <a:t>решения данной задачи </a:t>
            </a:r>
            <a:r>
              <a:rPr lang="ru-RU" sz="1600" b="1" dirty="0" err="1" smtClean="0"/>
              <a:t>фин-модель.ру</a:t>
            </a:r>
            <a:r>
              <a:rPr lang="ru-RU" sz="1600" dirty="0" smtClean="0"/>
              <a:t> </a:t>
            </a:r>
            <a:r>
              <a:rPr lang="ru-RU" sz="1600" dirty="0"/>
              <a:t>создала отдельную </a:t>
            </a:r>
            <a:r>
              <a:rPr lang="ru-RU" sz="1600" dirty="0" err="1"/>
              <a:t>кастомизированную</a:t>
            </a:r>
            <a:r>
              <a:rPr lang="ru-RU" sz="1600" dirty="0"/>
              <a:t> модель, учитывающую индивидуальные особенности данного </a:t>
            </a:r>
            <a:r>
              <a:rPr lang="ru-RU" sz="1600" dirty="0" smtClean="0"/>
              <a:t>проекта и принимала </a:t>
            </a:r>
            <a:r>
              <a:rPr lang="ru-RU" sz="1600" dirty="0"/>
              <a:t>участие в переговорах с потенциальным </a:t>
            </a:r>
            <a:r>
              <a:rPr lang="ru-RU" sz="1600" dirty="0" smtClean="0"/>
              <a:t>инвестором. Поиск как новых инвесторов, так и возможность альтернативных источников финансирования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1300" y="5181600"/>
            <a:ext cx="1181100" cy="1028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Результат</a:t>
            </a:r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74800" y="5181600"/>
            <a:ext cx="7302500" cy="1028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Готовый комплект материалов был представлен клиенту в срок, с полным описанием особенностей модели и иных материалов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Компания оказалась полностью готова к общению с </a:t>
            </a:r>
            <a:r>
              <a:rPr lang="ru-RU" sz="1600" dirty="0" smtClean="0"/>
              <a:t>потенциальными инвесторами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7311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300" y="117922"/>
            <a:ext cx="8636000" cy="778098"/>
          </a:xfrm>
        </p:spPr>
        <p:txBody>
          <a:bodyPr>
            <a:noAutofit/>
          </a:bodyPr>
          <a:lstStyle/>
          <a:p>
            <a:pPr lvl="0"/>
            <a:r>
              <a:rPr lang="ru-RU" sz="1600" b="1" dirty="0"/>
              <a:t>Производство </a:t>
            </a:r>
            <a:r>
              <a:rPr lang="ru-RU" sz="1600" b="1" dirty="0" smtClean="0"/>
              <a:t>индейки. </a:t>
            </a:r>
            <a:r>
              <a:rPr lang="ru-RU" sz="1600" dirty="0" smtClean="0"/>
              <a:t>Молодая </a:t>
            </a:r>
            <a:r>
              <a:rPr lang="ru-RU" sz="1600" dirty="0"/>
              <a:t>компания, созданная группой менеджеров с целью реализации проекта по созданию ферм по разведению и производству мяса индейки в одном из регионов Центральной России.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300" y="1143000"/>
            <a:ext cx="8636000" cy="419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 smtClean="0"/>
              <a:t>Объем инвестиций в проект – 3 млрд. рублей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1300" y="1625600"/>
            <a:ext cx="11811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Ситуация</a:t>
            </a:r>
            <a:endParaRPr lang="ru-RU" sz="1600" b="1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553200" y="6521452"/>
            <a:ext cx="2133600" cy="365125"/>
          </a:xfrm>
        </p:spPr>
        <p:txBody>
          <a:bodyPr/>
          <a:lstStyle/>
          <a:p>
            <a:fld id="{6CFC6573-9942-4EBD-A123-40F789A48D6C}" type="slidenum">
              <a:rPr lang="ru-RU" smtClean="0"/>
              <a:t>4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74800" y="1625600"/>
            <a:ext cx="7302500" cy="128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600" dirty="0"/>
              <a:t>Компания проработала проект создания производства с технической точки </a:t>
            </a:r>
            <a:r>
              <a:rPr lang="ru-RU" sz="1600" dirty="0" smtClean="0"/>
              <a:t>зрения, но столкнулась </a:t>
            </a:r>
            <a:r>
              <a:rPr lang="ru-RU" sz="1600" dirty="0"/>
              <a:t>с потребностью в </a:t>
            </a:r>
            <a:r>
              <a:rPr lang="ru-RU" sz="1600" dirty="0" smtClean="0"/>
              <a:t>создания адекватной финансовой </a:t>
            </a:r>
            <a:r>
              <a:rPr lang="ru-RU" sz="1600" dirty="0"/>
              <a:t>модели с целью дальнейшего привлечения финансирования, так как финансовая модель, предложенная клиентом не была одобрена банком. По заявлению клиента, в модели </a:t>
            </a:r>
            <a:r>
              <a:rPr lang="ru-RU" sz="1600" dirty="0" smtClean="0"/>
              <a:t>были найдены ошибки</a:t>
            </a:r>
            <a:r>
              <a:rPr lang="ru-RU" sz="1600" dirty="0"/>
              <a:t>.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1300" y="2984500"/>
            <a:ext cx="1181100" cy="1231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Задача</a:t>
            </a:r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74800" y="2984500"/>
            <a:ext cx="7302500" cy="1231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Аудит модели, подготовленной клиентом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Создание новой финансовой модели, соответствующей требованиям как </a:t>
            </a:r>
            <a:r>
              <a:rPr lang="ru-RU" sz="1600" dirty="0" smtClean="0"/>
              <a:t>банка, так </a:t>
            </a:r>
            <a:r>
              <a:rPr lang="ru-RU" sz="1600" dirty="0"/>
              <a:t>и инвестора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Презентация </a:t>
            </a:r>
            <a:r>
              <a:rPr lang="ru-RU" sz="1600" dirty="0" smtClean="0"/>
              <a:t>и защита новой финансовой модели </a:t>
            </a:r>
            <a:r>
              <a:rPr lang="ru-RU" sz="1600" dirty="0"/>
              <a:t>заинтересованным сторонам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41300" y="4292600"/>
            <a:ext cx="11811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Подход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74800" y="4292600"/>
            <a:ext cx="73025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err="1" smtClean="0"/>
              <a:t>фин-модель.ру</a:t>
            </a:r>
            <a:r>
              <a:rPr lang="ru-RU" sz="1600" dirty="0" smtClean="0"/>
              <a:t> </a:t>
            </a:r>
            <a:r>
              <a:rPr lang="ru-RU" sz="1600" dirty="0"/>
              <a:t>создала </a:t>
            </a:r>
            <a:r>
              <a:rPr lang="ru-RU" sz="1600" dirty="0" smtClean="0"/>
              <a:t>новую </a:t>
            </a:r>
            <a:r>
              <a:rPr lang="ru-RU" sz="1600" dirty="0" err="1" smtClean="0"/>
              <a:t>кастомизированную</a:t>
            </a:r>
            <a:r>
              <a:rPr lang="ru-RU" sz="1600" dirty="0" smtClean="0"/>
              <a:t> </a:t>
            </a:r>
            <a:r>
              <a:rPr lang="ru-RU" sz="1600" dirty="0"/>
              <a:t>модель, учитывающую индивидуальные особенности </a:t>
            </a:r>
            <a:r>
              <a:rPr lang="ru-RU" sz="1600" dirty="0" smtClean="0"/>
              <a:t>данного. В </a:t>
            </a:r>
            <a:r>
              <a:rPr lang="ru-RU" sz="1600" dirty="0"/>
              <a:t>ходе создания модели велись тесные консультации со специалистами в области технологии </a:t>
            </a:r>
            <a:r>
              <a:rPr lang="ru-RU" sz="1600" dirty="0" smtClean="0"/>
              <a:t>производства.</a:t>
            </a:r>
            <a:endParaRPr lang="ru-RU" sz="1600" dirty="0"/>
          </a:p>
          <a:p>
            <a:pPr lvl="0"/>
            <a:r>
              <a:rPr lang="ru-RU" sz="1600" dirty="0" smtClean="0"/>
              <a:t>Большое </a:t>
            </a:r>
            <a:r>
              <a:rPr lang="ru-RU" sz="1600" dirty="0"/>
              <a:t>внимание также уделялось </a:t>
            </a:r>
            <a:r>
              <a:rPr lang="ru-RU" sz="1600" dirty="0" smtClean="0"/>
              <a:t>моделированию сложной структуры </a:t>
            </a:r>
            <a:r>
              <a:rPr lang="ru-RU" sz="1600" dirty="0"/>
              <a:t>финансирования </a:t>
            </a:r>
            <a:r>
              <a:rPr lang="ru-RU" sz="1600" dirty="0" smtClean="0"/>
              <a:t>проекта.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1300" y="5594350"/>
            <a:ext cx="1181100" cy="1028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Результат</a:t>
            </a:r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74800" y="5594350"/>
            <a:ext cx="7302500" cy="1028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Окончательный вариант модели был представлен клиенту в срок, с полным устным описанием особенностей модели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С помощью новой модели успешно прошли 1 этапы переговоров как с банком, так и с инвестором</a:t>
            </a:r>
          </a:p>
        </p:txBody>
      </p:sp>
    </p:spTree>
    <p:extLst>
      <p:ext uri="{BB962C8B-B14F-4D97-AF65-F5344CB8AC3E}">
        <p14:creationId xmlns:p14="http://schemas.microsoft.com/office/powerpoint/2010/main" val="369811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8" id="{0547CB71-5D1A-47D5-A908-5B448A87A5DE}" vid="{F1889D12-E060-4B86-B535-FC7DD2A5AFB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Тема8</Template>
  <TotalTime>594</TotalTime>
  <Words>537</Words>
  <Application>Microsoft Office PowerPoint</Application>
  <PresentationFormat>Экран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Тема8</vt:lpstr>
      <vt:lpstr>Презентация PowerPoint</vt:lpstr>
      <vt:lpstr>Информационный сервис антиквариата. Система представляет собой информационный ресурс, который дает возможность быть в курсе всех событий антикварного мира, а также с легкостью вести учет и работать как со своим материалом, так и с наиболее полными и адаптированными каталогами самых известных авторов.  </vt:lpstr>
      <vt:lpstr>Системы безопасности. Компания является на сегодняшний день одним из лидеров среди российских производителей систем видеонаблюдения. На рынке систем безопасности порядка 20 лет, имеет большой опыт в разработке и внедрении в производство передовых технологий в области систем безопасности и видеонаблюдения.</vt:lpstr>
      <vt:lpstr>Производство индейки. Молодая компания, созданная группой менеджеров с целью реализации проекта по созданию ферм по разведению и производству мяса индейки в одном из регионов Центральной России.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Teimuraz</cp:lastModifiedBy>
  <cp:revision>67</cp:revision>
  <dcterms:created xsi:type="dcterms:W3CDTF">2013-07-10T18:56:15Z</dcterms:created>
  <dcterms:modified xsi:type="dcterms:W3CDTF">2013-07-19T12:47:57Z</dcterms:modified>
</cp:coreProperties>
</file>