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59" r:id="rId4"/>
    <p:sldId id="274" r:id="rId5"/>
    <p:sldId id="260" r:id="rId6"/>
    <p:sldId id="276" r:id="rId7"/>
    <p:sldId id="269" r:id="rId8"/>
    <p:sldId id="286" r:id="rId9"/>
    <p:sldId id="271" r:id="rId10"/>
    <p:sldId id="279" r:id="rId11"/>
    <p:sldId id="282" r:id="rId12"/>
    <p:sldId id="283" r:id="rId13"/>
    <p:sldId id="284" r:id="rId14"/>
    <p:sldId id="285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r User Name" initials="YUN" lastIdx="5" clrIdx="0"/>
  <p:cmAuthor id="1" name="Dell" initials="D" lastIdx="2" clrIdx="1"/>
  <p:cmAuthor id="2" name="sergej" initials="s" lastIdx="19" clrIdx="2"/>
  <p:cmAuthor id="3" name="IK" initials="I" lastIdx="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478"/>
    <a:srgbClr val="F5EC77"/>
    <a:srgbClr val="205080"/>
    <a:srgbClr val="4A84CD"/>
    <a:srgbClr val="FF9900"/>
    <a:srgbClr val="254B71"/>
    <a:srgbClr val="FFCBA0"/>
    <a:srgbClr val="CDCFD5"/>
    <a:srgbClr val="D6E3F2"/>
    <a:srgbClr val="123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1" autoAdjust="0"/>
    <p:restoredTop sz="94075" autoAdjust="0"/>
  </p:normalViewPr>
  <p:slideViewPr>
    <p:cSldViewPr>
      <p:cViewPr>
        <p:scale>
          <a:sx n="76" d="100"/>
          <a:sy n="76" d="100"/>
        </p:scale>
        <p:origin x="-1428" y="-48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29613-CBA6-462F-85F7-2DF0CE357B89}" type="datetimeFigureOut">
              <a:rPr lang="ru-RU" smtClean="0">
                <a:latin typeface="Georgia" panose="02040502050405020303" pitchFamily="18" charset="0"/>
              </a:rPr>
              <a:pPr/>
              <a:t>25.11.2013</a:t>
            </a:fld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2386B-FA81-4643-AB32-C0A9A333C57E}" type="slidenum">
              <a:rPr lang="ru-RU" smtClean="0">
                <a:latin typeface="Georgia" panose="02040502050405020303" pitchFamily="18" charset="0"/>
              </a:rPr>
              <a:pPr/>
              <a:t>‹#›</a:t>
            </a:fld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7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C25EE69-C7A5-4564-995B-D3A758878C55}" type="datetimeFigureOut">
              <a:rPr lang="ru-RU" smtClean="0"/>
              <a:pPr>
                <a:defRPr/>
              </a:pPr>
              <a:t>25.11.2013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A2927D6-CF2C-4419-BEF1-37B1E2E10F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024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927D6-CF2C-4419-BEF1-37B1E2E10F3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21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927D6-CF2C-4419-BEF1-37B1E2E10F3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59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927D6-CF2C-4419-BEF1-37B1E2E10F3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7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/>
          </p:cNvSpPr>
          <p:nvPr userDrawn="1"/>
        </p:nvSpPr>
        <p:spPr>
          <a:xfrm>
            <a:off x="-4542" y="0"/>
            <a:ext cx="9148541" cy="6858000"/>
          </a:xfrm>
          <a:prstGeom prst="rect">
            <a:avLst/>
          </a:prstGeom>
          <a:gradFill flip="none" rotWithShape="1">
            <a:gsLst>
              <a:gs pos="0">
                <a:srgbClr val="2D5C8B">
                  <a:shade val="30000"/>
                  <a:satMod val="115000"/>
                </a:srgbClr>
              </a:gs>
              <a:gs pos="50000">
                <a:srgbClr val="2D5C8B">
                  <a:shade val="67500"/>
                  <a:satMod val="115000"/>
                </a:srgbClr>
              </a:gs>
              <a:gs pos="100000">
                <a:srgbClr val="2D5C8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5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34" name="Picture 10" descr="http://www.acg-ua.com/files/image/autsor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12464"/>
          <a:stretch/>
        </p:blipFill>
        <p:spPr bwMode="auto">
          <a:xfrm>
            <a:off x="-21557" y="1344401"/>
            <a:ext cx="9191443" cy="41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араллелограмм 490857"/>
          <p:cNvSpPr/>
          <p:nvPr userDrawn="1"/>
        </p:nvSpPr>
        <p:spPr>
          <a:xfrm>
            <a:off x="560863" y="4989308"/>
            <a:ext cx="8596079" cy="955030"/>
          </a:xfrm>
          <a:custGeom>
            <a:avLst/>
            <a:gdLst>
              <a:gd name="connsiteX0" fmla="*/ 0 w 7591425"/>
              <a:gd name="connsiteY0" fmla="*/ 1161415 h 1161415"/>
              <a:gd name="connsiteX1" fmla="*/ 0 w 7591425"/>
              <a:gd name="connsiteY1" fmla="*/ 0 h 1161415"/>
              <a:gd name="connsiteX2" fmla="*/ 7591425 w 7591425"/>
              <a:gd name="connsiteY2" fmla="*/ 0 h 1161415"/>
              <a:gd name="connsiteX3" fmla="*/ 7591425 w 7591425"/>
              <a:gd name="connsiteY3" fmla="*/ 1161415 h 1161415"/>
              <a:gd name="connsiteX4" fmla="*/ 0 w 7591425"/>
              <a:gd name="connsiteY4" fmla="*/ 1161415 h 1161415"/>
              <a:gd name="connsiteX0" fmla="*/ 0 w 7591425"/>
              <a:gd name="connsiteY0" fmla="*/ 1161415 h 1161415"/>
              <a:gd name="connsiteX1" fmla="*/ 971550 w 7591425"/>
              <a:gd name="connsiteY1" fmla="*/ 0 h 1161415"/>
              <a:gd name="connsiteX2" fmla="*/ 7591425 w 7591425"/>
              <a:gd name="connsiteY2" fmla="*/ 0 h 1161415"/>
              <a:gd name="connsiteX3" fmla="*/ 7591425 w 7591425"/>
              <a:gd name="connsiteY3" fmla="*/ 1161415 h 1161415"/>
              <a:gd name="connsiteX4" fmla="*/ 0 w 7591425"/>
              <a:gd name="connsiteY4" fmla="*/ 1161415 h 1161415"/>
              <a:gd name="connsiteX0" fmla="*/ 0 w 7591425"/>
              <a:gd name="connsiteY0" fmla="*/ 1161415 h 1161415"/>
              <a:gd name="connsiteX1" fmla="*/ 781808 w 7591425"/>
              <a:gd name="connsiteY1" fmla="*/ 0 h 1161415"/>
              <a:gd name="connsiteX2" fmla="*/ 7591425 w 7591425"/>
              <a:gd name="connsiteY2" fmla="*/ 0 h 1161415"/>
              <a:gd name="connsiteX3" fmla="*/ 7591425 w 7591425"/>
              <a:gd name="connsiteY3" fmla="*/ 1161415 h 1161415"/>
              <a:gd name="connsiteX4" fmla="*/ 0 w 7591425"/>
              <a:gd name="connsiteY4" fmla="*/ 1161415 h 1161415"/>
              <a:gd name="connsiteX0" fmla="*/ 0 w 7866877"/>
              <a:gd name="connsiteY0" fmla="*/ 1150295 h 1161415"/>
              <a:gd name="connsiteX1" fmla="*/ 1057260 w 7866877"/>
              <a:gd name="connsiteY1" fmla="*/ 0 h 1161415"/>
              <a:gd name="connsiteX2" fmla="*/ 7866877 w 7866877"/>
              <a:gd name="connsiteY2" fmla="*/ 0 h 1161415"/>
              <a:gd name="connsiteX3" fmla="*/ 7866877 w 7866877"/>
              <a:gd name="connsiteY3" fmla="*/ 1161415 h 1161415"/>
              <a:gd name="connsiteX4" fmla="*/ 0 w 7866877"/>
              <a:gd name="connsiteY4" fmla="*/ 1150295 h 116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6877" h="1161415">
                <a:moveTo>
                  <a:pt x="0" y="1150295"/>
                </a:moveTo>
                <a:lnTo>
                  <a:pt x="1057260" y="0"/>
                </a:lnTo>
                <a:lnTo>
                  <a:pt x="7866877" y="0"/>
                </a:lnTo>
                <a:lnTo>
                  <a:pt x="7866877" y="1161415"/>
                </a:lnTo>
                <a:lnTo>
                  <a:pt x="0" y="1150295"/>
                </a:lnTo>
                <a:close/>
              </a:path>
            </a:pathLst>
          </a:custGeom>
          <a:gradFill flip="none" rotWithShape="1">
            <a:gsLst>
              <a:gs pos="0">
                <a:srgbClr val="166B9A">
                  <a:tint val="66000"/>
                  <a:satMod val="160000"/>
                  <a:alpha val="60000"/>
                </a:srgbClr>
              </a:gs>
              <a:gs pos="50000">
                <a:srgbClr val="166B9A">
                  <a:tint val="44500"/>
                  <a:satMod val="160000"/>
                  <a:alpha val="50000"/>
                </a:srgbClr>
              </a:gs>
              <a:gs pos="100000">
                <a:srgbClr val="166B9A">
                  <a:tint val="23500"/>
                  <a:satMod val="160000"/>
                  <a:alpha val="3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45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021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Евгений Шергин, </a:t>
            </a:r>
            <a:r>
              <a:rPr lang="ru-RU" sz="2800" b="0" dirty="0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«Комком»</a:t>
            </a:r>
          </a:p>
          <a:p>
            <a:pPr indent="45021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Теймураз</a:t>
            </a:r>
            <a:r>
              <a:rPr lang="ru-RU" sz="2800" dirty="0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Вашакмадзе</a:t>
            </a:r>
            <a:r>
              <a:rPr lang="ru-RU" sz="2800" dirty="0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RGG Capital</a:t>
            </a:r>
            <a:r>
              <a:rPr lang="ru-RU" sz="2800" dirty="0" smtClean="0">
                <a:solidFill>
                  <a:srgbClr val="F5EC77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2" name="Group 28"/>
          <p:cNvGrpSpPr>
            <a:grpSpLocks noChangeAspect="1"/>
          </p:cNvGrpSpPr>
          <p:nvPr userDrawn="1"/>
        </p:nvGrpSpPr>
        <p:grpSpPr bwMode="auto">
          <a:xfrm>
            <a:off x="111600" y="6379200"/>
            <a:ext cx="1863727" cy="271145"/>
            <a:chOff x="0" y="0"/>
            <a:chExt cx="1174" cy="171"/>
          </a:xfrm>
          <a:effectLst/>
        </p:grpSpPr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0" y="5"/>
              <a:ext cx="78" cy="166"/>
            </a:xfrm>
            <a:custGeom>
              <a:avLst/>
              <a:gdLst/>
              <a:ahLst/>
              <a:cxnLst>
                <a:cxn ang="0">
                  <a:pos x="36" y="91"/>
                </a:cxn>
                <a:cxn ang="0">
                  <a:pos x="15" y="91"/>
                </a:cxn>
                <a:cxn ang="0">
                  <a:pos x="0" y="77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6" y="62"/>
                </a:cxn>
                <a:cxn ang="0">
                  <a:pos x="18" y="62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30" y="25"/>
                </a:cxn>
                <a:cxn ang="0">
                  <a:pos x="36" y="30"/>
                </a:cxn>
                <a:cxn ang="0">
                  <a:pos x="43" y="38"/>
                </a:cxn>
                <a:cxn ang="0">
                  <a:pos x="31" y="70"/>
                </a:cxn>
                <a:cxn ang="0">
                  <a:pos x="36" y="91"/>
                </a:cxn>
              </a:cxnLst>
              <a:rect l="0" t="0" r="r" b="b"/>
              <a:pathLst>
                <a:path w="43" h="91">
                  <a:moveTo>
                    <a:pt x="36" y="91"/>
                  </a:moveTo>
                  <a:lnTo>
                    <a:pt x="15" y="91"/>
                  </a:lnTo>
                  <a:cubicBezTo>
                    <a:pt x="7" y="91"/>
                    <a:pt x="0" y="85"/>
                    <a:pt x="0" y="77"/>
                  </a:cubicBezTo>
                  <a:lnTo>
                    <a:pt x="0" y="11"/>
                  </a:lnTo>
                  <a:cubicBezTo>
                    <a:pt x="0" y="7"/>
                    <a:pt x="2" y="3"/>
                    <a:pt x="6" y="0"/>
                  </a:cubicBezTo>
                  <a:lnTo>
                    <a:pt x="6" y="62"/>
                  </a:lnTo>
                  <a:lnTo>
                    <a:pt x="18" y="62"/>
                  </a:lnTo>
                  <a:lnTo>
                    <a:pt x="18" y="24"/>
                  </a:lnTo>
                  <a:lnTo>
                    <a:pt x="22" y="24"/>
                  </a:lnTo>
                  <a:cubicBezTo>
                    <a:pt x="26" y="24"/>
                    <a:pt x="29" y="24"/>
                    <a:pt x="30" y="25"/>
                  </a:cubicBezTo>
                  <a:cubicBezTo>
                    <a:pt x="32" y="26"/>
                    <a:pt x="34" y="28"/>
                    <a:pt x="36" y="30"/>
                  </a:cubicBezTo>
                  <a:cubicBezTo>
                    <a:pt x="38" y="32"/>
                    <a:pt x="41" y="35"/>
                    <a:pt x="43" y="38"/>
                  </a:cubicBezTo>
                  <a:cubicBezTo>
                    <a:pt x="35" y="47"/>
                    <a:pt x="31" y="57"/>
                    <a:pt x="31" y="70"/>
                  </a:cubicBezTo>
                  <a:cubicBezTo>
                    <a:pt x="31" y="77"/>
                    <a:pt x="33" y="85"/>
                    <a:pt x="36" y="9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80" y="0"/>
              <a:ext cx="203" cy="171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39" y="54"/>
                </a:cxn>
                <a:cxn ang="0">
                  <a:pos x="74" y="67"/>
                </a:cxn>
                <a:cxn ang="0">
                  <a:pos x="106" y="60"/>
                </a:cxn>
                <a:cxn ang="0">
                  <a:pos x="106" y="23"/>
                </a:cxn>
                <a:cxn ang="0">
                  <a:pos x="77" y="23"/>
                </a:cxn>
                <a:cxn ang="0">
                  <a:pos x="77" y="34"/>
                </a:cxn>
                <a:cxn ang="0">
                  <a:pos x="93" y="34"/>
                </a:cxn>
                <a:cxn ang="0">
                  <a:pos x="93" y="52"/>
                </a:cxn>
                <a:cxn ang="0">
                  <a:pos x="92" y="53"/>
                </a:cxn>
                <a:cxn ang="0">
                  <a:pos x="74" y="56"/>
                </a:cxn>
                <a:cxn ang="0">
                  <a:pos x="49" y="47"/>
                </a:cxn>
                <a:cxn ang="0">
                  <a:pos x="43" y="39"/>
                </a:cxn>
                <a:cxn ang="0">
                  <a:pos x="65" y="47"/>
                </a:cxn>
                <a:cxn ang="0">
                  <a:pos x="65" y="34"/>
                </a:cxn>
                <a:cxn ang="0">
                  <a:pos x="48" y="28"/>
                </a:cxn>
                <a:cxn ang="0">
                  <a:pos x="39" y="27"/>
                </a:cxn>
                <a:cxn ang="0">
                  <a:pos x="39" y="22"/>
                </a:cxn>
                <a:cxn ang="0">
                  <a:pos x="47" y="0"/>
                </a:cxn>
                <a:cxn ang="0">
                  <a:pos x="96" y="0"/>
                </a:cxn>
                <a:cxn ang="0">
                  <a:pos x="111" y="14"/>
                </a:cxn>
                <a:cxn ang="0">
                  <a:pos x="111" y="80"/>
                </a:cxn>
                <a:cxn ang="0">
                  <a:pos x="96" y="94"/>
                </a:cxn>
                <a:cxn ang="0">
                  <a:pos x="67" y="94"/>
                </a:cxn>
                <a:cxn ang="0">
                  <a:pos x="67" y="72"/>
                </a:cxn>
                <a:cxn ang="0">
                  <a:pos x="37" y="72"/>
                </a:cxn>
                <a:cxn ang="0">
                  <a:pos x="37" y="84"/>
                </a:cxn>
                <a:cxn ang="0">
                  <a:pos x="54" y="84"/>
                </a:cxn>
                <a:cxn ang="0">
                  <a:pos x="54" y="94"/>
                </a:cxn>
                <a:cxn ang="0">
                  <a:pos x="8" y="94"/>
                </a:cxn>
                <a:cxn ang="0">
                  <a:pos x="0" y="72"/>
                </a:cxn>
                <a:cxn ang="0">
                  <a:pos x="6" y="52"/>
                </a:cxn>
                <a:cxn ang="0">
                  <a:pos x="8" y="54"/>
                </a:cxn>
                <a:cxn ang="0">
                  <a:pos x="10" y="58"/>
                </a:cxn>
                <a:cxn ang="0">
                  <a:pos x="11" y="59"/>
                </a:cxn>
                <a:cxn ang="0">
                  <a:pos x="15" y="65"/>
                </a:cxn>
                <a:cxn ang="0">
                  <a:pos x="29" y="65"/>
                </a:cxn>
                <a:cxn ang="0">
                  <a:pos x="25" y="58"/>
                </a:cxn>
                <a:cxn ang="0">
                  <a:pos x="17" y="47"/>
                </a:cxn>
                <a:cxn ang="0">
                  <a:pos x="15" y="43"/>
                </a:cxn>
                <a:cxn ang="0">
                  <a:pos x="29" y="38"/>
                </a:cxn>
              </a:cxnLst>
              <a:rect l="0" t="0" r="r" b="b"/>
              <a:pathLst>
                <a:path w="111" h="94">
                  <a:moveTo>
                    <a:pt x="29" y="38"/>
                  </a:moveTo>
                  <a:cubicBezTo>
                    <a:pt x="31" y="44"/>
                    <a:pt x="34" y="50"/>
                    <a:pt x="39" y="54"/>
                  </a:cubicBezTo>
                  <a:cubicBezTo>
                    <a:pt x="48" y="63"/>
                    <a:pt x="59" y="67"/>
                    <a:pt x="74" y="67"/>
                  </a:cubicBezTo>
                  <a:cubicBezTo>
                    <a:pt x="85" y="67"/>
                    <a:pt x="95" y="65"/>
                    <a:pt x="106" y="60"/>
                  </a:cubicBezTo>
                  <a:lnTo>
                    <a:pt x="106" y="23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93" y="34"/>
                  </a:lnTo>
                  <a:lnTo>
                    <a:pt x="93" y="52"/>
                  </a:lnTo>
                  <a:lnTo>
                    <a:pt x="92" y="53"/>
                  </a:lnTo>
                  <a:cubicBezTo>
                    <a:pt x="85" y="55"/>
                    <a:pt x="79" y="56"/>
                    <a:pt x="74" y="56"/>
                  </a:cubicBezTo>
                  <a:cubicBezTo>
                    <a:pt x="64" y="56"/>
                    <a:pt x="55" y="53"/>
                    <a:pt x="49" y="47"/>
                  </a:cubicBezTo>
                  <a:cubicBezTo>
                    <a:pt x="46" y="44"/>
                    <a:pt x="44" y="42"/>
                    <a:pt x="43" y="39"/>
                  </a:cubicBezTo>
                  <a:cubicBezTo>
                    <a:pt x="50" y="40"/>
                    <a:pt x="58" y="43"/>
                    <a:pt x="65" y="47"/>
                  </a:cubicBezTo>
                  <a:lnTo>
                    <a:pt x="65" y="34"/>
                  </a:lnTo>
                  <a:cubicBezTo>
                    <a:pt x="58" y="31"/>
                    <a:pt x="53" y="29"/>
                    <a:pt x="48" y="28"/>
                  </a:cubicBezTo>
                  <a:cubicBezTo>
                    <a:pt x="45" y="28"/>
                    <a:pt x="42" y="27"/>
                    <a:pt x="39" y="27"/>
                  </a:cubicBezTo>
                  <a:cubicBezTo>
                    <a:pt x="39" y="25"/>
                    <a:pt x="39" y="24"/>
                    <a:pt x="39" y="22"/>
                  </a:cubicBezTo>
                  <a:cubicBezTo>
                    <a:pt x="39" y="14"/>
                    <a:pt x="42" y="6"/>
                    <a:pt x="47" y="0"/>
                  </a:cubicBezTo>
                  <a:lnTo>
                    <a:pt x="96" y="0"/>
                  </a:lnTo>
                  <a:cubicBezTo>
                    <a:pt x="104" y="0"/>
                    <a:pt x="111" y="6"/>
                    <a:pt x="111" y="14"/>
                  </a:cubicBezTo>
                  <a:lnTo>
                    <a:pt x="111" y="80"/>
                  </a:lnTo>
                  <a:cubicBezTo>
                    <a:pt x="111" y="88"/>
                    <a:pt x="104" y="94"/>
                    <a:pt x="96" y="94"/>
                  </a:cubicBezTo>
                  <a:lnTo>
                    <a:pt x="67" y="94"/>
                  </a:lnTo>
                  <a:lnTo>
                    <a:pt x="67" y="72"/>
                  </a:lnTo>
                  <a:lnTo>
                    <a:pt x="37" y="72"/>
                  </a:lnTo>
                  <a:lnTo>
                    <a:pt x="37" y="84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8" y="94"/>
                  </a:lnTo>
                  <a:cubicBezTo>
                    <a:pt x="2" y="88"/>
                    <a:pt x="0" y="81"/>
                    <a:pt x="0" y="72"/>
                  </a:cubicBezTo>
                  <a:cubicBezTo>
                    <a:pt x="0" y="64"/>
                    <a:pt x="2" y="58"/>
                    <a:pt x="6" y="52"/>
                  </a:cubicBezTo>
                  <a:lnTo>
                    <a:pt x="8" y="54"/>
                  </a:lnTo>
                  <a:lnTo>
                    <a:pt x="10" y="58"/>
                  </a:lnTo>
                  <a:cubicBezTo>
                    <a:pt x="10" y="58"/>
                    <a:pt x="11" y="59"/>
                    <a:pt x="11" y="59"/>
                  </a:cubicBezTo>
                  <a:lnTo>
                    <a:pt x="15" y="65"/>
                  </a:lnTo>
                  <a:lnTo>
                    <a:pt x="29" y="65"/>
                  </a:lnTo>
                  <a:lnTo>
                    <a:pt x="25" y="58"/>
                  </a:lnTo>
                  <a:cubicBezTo>
                    <a:pt x="23" y="56"/>
                    <a:pt x="21" y="52"/>
                    <a:pt x="17" y="47"/>
                  </a:cubicBezTo>
                  <a:cubicBezTo>
                    <a:pt x="17" y="46"/>
                    <a:pt x="16" y="45"/>
                    <a:pt x="15" y="43"/>
                  </a:cubicBezTo>
                  <a:cubicBezTo>
                    <a:pt x="19" y="41"/>
                    <a:pt x="24" y="39"/>
                    <a:pt x="29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77" y="0"/>
              <a:ext cx="62" cy="6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4" y="0"/>
                </a:cxn>
                <a:cxn ang="0">
                  <a:pos x="28" y="23"/>
                </a:cxn>
                <a:cxn ang="0">
                  <a:pos x="28" y="27"/>
                </a:cxn>
                <a:cxn ang="0">
                  <a:pos x="10" y="34"/>
                </a:cxn>
                <a:cxn ang="0">
                  <a:pos x="8" y="31"/>
                </a:cxn>
                <a:cxn ang="0">
                  <a:pos x="0" y="23"/>
                </a:cxn>
                <a:cxn ang="0">
                  <a:pos x="11" y="15"/>
                </a:cxn>
                <a:cxn ang="0">
                  <a:pos x="15" y="2"/>
                </a:cxn>
                <a:cxn ang="0">
                  <a:pos x="15" y="0"/>
                </a:cxn>
              </a:cxnLst>
              <a:rect l="0" t="0" r="r" b="b"/>
              <a:pathLst>
                <a:path w="34" h="34">
                  <a:moveTo>
                    <a:pt x="15" y="0"/>
                  </a:moveTo>
                  <a:lnTo>
                    <a:pt x="34" y="0"/>
                  </a:lnTo>
                  <a:cubicBezTo>
                    <a:pt x="30" y="7"/>
                    <a:pt x="28" y="14"/>
                    <a:pt x="28" y="23"/>
                  </a:cubicBezTo>
                  <a:cubicBezTo>
                    <a:pt x="28" y="24"/>
                    <a:pt x="28" y="26"/>
                    <a:pt x="28" y="27"/>
                  </a:cubicBezTo>
                  <a:cubicBezTo>
                    <a:pt x="22" y="28"/>
                    <a:pt x="16" y="30"/>
                    <a:pt x="10" y="34"/>
                  </a:cubicBezTo>
                  <a:cubicBezTo>
                    <a:pt x="10" y="32"/>
                    <a:pt x="9" y="31"/>
                    <a:pt x="8" y="31"/>
                  </a:cubicBezTo>
                  <a:cubicBezTo>
                    <a:pt x="5" y="27"/>
                    <a:pt x="3" y="25"/>
                    <a:pt x="0" y="23"/>
                  </a:cubicBezTo>
                  <a:cubicBezTo>
                    <a:pt x="5" y="21"/>
                    <a:pt x="8" y="19"/>
                    <a:pt x="11" y="15"/>
                  </a:cubicBezTo>
                  <a:cubicBezTo>
                    <a:pt x="13" y="11"/>
                    <a:pt x="15" y="7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33" y="0"/>
              <a:ext cx="47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1"/>
                </a:cxn>
                <a:cxn ang="0">
                  <a:pos x="24" y="9"/>
                </a:cxn>
                <a:cxn ang="0">
                  <a:pos x="18" y="14"/>
                </a:cxn>
                <a:cxn ang="0">
                  <a:pos x="5" y="15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26" y="0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4"/>
                    <a:pt x="25" y="7"/>
                    <a:pt x="24" y="9"/>
                  </a:cubicBezTo>
                  <a:cubicBezTo>
                    <a:pt x="22" y="11"/>
                    <a:pt x="21" y="13"/>
                    <a:pt x="18" y="14"/>
                  </a:cubicBezTo>
                  <a:cubicBezTo>
                    <a:pt x="16" y="15"/>
                    <a:pt x="12" y="15"/>
                    <a:pt x="5" y="15"/>
                  </a:cubicBez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37" name="Freeform 27"/>
            <p:cNvSpPr>
              <a:spLocks noEditPoints="1"/>
            </p:cNvSpPr>
            <p:nvPr userDrawn="1"/>
          </p:nvSpPr>
          <p:spPr bwMode="auto">
            <a:xfrm>
              <a:off x="363" y="43"/>
              <a:ext cx="811" cy="93"/>
            </a:xfrm>
            <a:custGeom>
              <a:avLst/>
              <a:gdLst/>
              <a:ahLst/>
              <a:cxnLst>
                <a:cxn ang="0">
                  <a:pos x="423" y="44"/>
                </a:cxn>
                <a:cxn ang="0">
                  <a:pos x="416" y="50"/>
                </a:cxn>
                <a:cxn ang="0">
                  <a:pos x="0" y="1"/>
                </a:cxn>
                <a:cxn ang="0">
                  <a:pos x="29" y="15"/>
                </a:cxn>
                <a:cxn ang="0">
                  <a:pos x="25" y="31"/>
                </a:cxn>
                <a:cxn ang="0">
                  <a:pos x="39" y="50"/>
                </a:cxn>
                <a:cxn ang="0">
                  <a:pos x="27" y="46"/>
                </a:cxn>
                <a:cxn ang="0">
                  <a:pos x="21" y="37"/>
                </a:cxn>
                <a:cxn ang="0">
                  <a:pos x="9" y="29"/>
                </a:cxn>
                <a:cxn ang="0">
                  <a:pos x="0" y="50"/>
                </a:cxn>
                <a:cxn ang="0">
                  <a:pos x="7" y="22"/>
                </a:cxn>
                <a:cxn ang="0">
                  <a:pos x="21" y="19"/>
                </a:cxn>
                <a:cxn ang="0">
                  <a:pos x="17" y="8"/>
                </a:cxn>
                <a:cxn ang="0">
                  <a:pos x="88" y="26"/>
                </a:cxn>
                <a:cxn ang="0">
                  <a:pos x="50" y="44"/>
                </a:cxn>
                <a:cxn ang="0">
                  <a:pos x="69" y="0"/>
                </a:cxn>
                <a:cxn ang="0">
                  <a:pos x="87" y="12"/>
                </a:cxn>
                <a:cxn ang="0">
                  <a:pos x="50" y="26"/>
                </a:cxn>
                <a:cxn ang="0">
                  <a:pos x="80" y="43"/>
                </a:cxn>
                <a:cxn ang="0">
                  <a:pos x="71" y="32"/>
                </a:cxn>
                <a:cxn ang="0">
                  <a:pos x="142" y="26"/>
                </a:cxn>
                <a:cxn ang="0">
                  <a:pos x="104" y="44"/>
                </a:cxn>
                <a:cxn ang="0">
                  <a:pos x="123" y="0"/>
                </a:cxn>
                <a:cxn ang="0">
                  <a:pos x="141" y="12"/>
                </a:cxn>
                <a:cxn ang="0">
                  <a:pos x="104" y="26"/>
                </a:cxn>
                <a:cxn ang="0">
                  <a:pos x="134" y="43"/>
                </a:cxn>
                <a:cxn ang="0">
                  <a:pos x="125" y="32"/>
                </a:cxn>
                <a:cxn ang="0">
                  <a:pos x="216" y="47"/>
                </a:cxn>
                <a:cxn ang="0">
                  <a:pos x="174" y="38"/>
                </a:cxn>
                <a:cxn ang="0">
                  <a:pos x="198" y="0"/>
                </a:cxn>
                <a:cxn ang="0">
                  <a:pos x="198" y="7"/>
                </a:cxn>
                <a:cxn ang="0">
                  <a:pos x="184" y="39"/>
                </a:cxn>
                <a:cxn ang="0">
                  <a:pos x="242" y="0"/>
                </a:cxn>
                <a:cxn ang="0">
                  <a:pos x="262" y="50"/>
                </a:cxn>
                <a:cxn ang="0">
                  <a:pos x="228" y="50"/>
                </a:cxn>
                <a:cxn ang="0">
                  <a:pos x="253" y="29"/>
                </a:cxn>
                <a:cxn ang="0">
                  <a:pos x="253" y="29"/>
                </a:cxn>
                <a:cxn ang="0">
                  <a:pos x="291" y="1"/>
                </a:cxn>
                <a:cxn ang="0">
                  <a:pos x="304" y="22"/>
                </a:cxn>
                <a:cxn ang="0">
                  <a:pos x="282" y="29"/>
                </a:cxn>
                <a:cxn ang="0">
                  <a:pos x="289" y="7"/>
                </a:cxn>
                <a:cxn ang="0">
                  <a:pos x="290" y="22"/>
                </a:cxn>
                <a:cxn ang="0">
                  <a:pos x="289" y="7"/>
                </a:cxn>
                <a:cxn ang="0">
                  <a:pos x="320" y="50"/>
                </a:cxn>
                <a:cxn ang="0">
                  <a:pos x="326" y="1"/>
                </a:cxn>
                <a:cxn ang="0">
                  <a:pos x="351" y="7"/>
                </a:cxn>
                <a:cxn ang="0">
                  <a:pos x="344" y="7"/>
                </a:cxn>
                <a:cxn ang="0">
                  <a:pos x="383" y="0"/>
                </a:cxn>
                <a:cxn ang="0">
                  <a:pos x="403" y="50"/>
                </a:cxn>
                <a:cxn ang="0">
                  <a:pos x="369" y="50"/>
                </a:cxn>
                <a:cxn ang="0">
                  <a:pos x="394" y="29"/>
                </a:cxn>
                <a:cxn ang="0">
                  <a:pos x="394" y="29"/>
                </a:cxn>
              </a:cxnLst>
              <a:rect l="0" t="0" r="r" b="b"/>
              <a:pathLst>
                <a:path w="446" h="51">
                  <a:moveTo>
                    <a:pt x="416" y="1"/>
                  </a:moveTo>
                  <a:lnTo>
                    <a:pt x="423" y="1"/>
                  </a:lnTo>
                  <a:lnTo>
                    <a:pt x="423" y="44"/>
                  </a:lnTo>
                  <a:lnTo>
                    <a:pt x="446" y="44"/>
                  </a:lnTo>
                  <a:lnTo>
                    <a:pt x="446" y="50"/>
                  </a:lnTo>
                  <a:lnTo>
                    <a:pt x="416" y="50"/>
                  </a:lnTo>
                  <a:lnTo>
                    <a:pt x="416" y="1"/>
                  </a:lnTo>
                  <a:close/>
                  <a:moveTo>
                    <a:pt x="0" y="50"/>
                  </a:moveTo>
                  <a:lnTo>
                    <a:pt x="0" y="1"/>
                  </a:lnTo>
                  <a:lnTo>
                    <a:pt x="13" y="1"/>
                  </a:lnTo>
                  <a:cubicBezTo>
                    <a:pt x="18" y="1"/>
                    <a:pt x="22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7"/>
                    <a:pt x="28" y="20"/>
                    <a:pt x="27" y="22"/>
                  </a:cubicBezTo>
                  <a:cubicBezTo>
                    <a:pt x="25" y="24"/>
                    <a:pt x="23" y="26"/>
                    <a:pt x="21" y="27"/>
                  </a:cubicBezTo>
                  <a:cubicBezTo>
                    <a:pt x="22" y="28"/>
                    <a:pt x="24" y="29"/>
                    <a:pt x="25" y="31"/>
                  </a:cubicBezTo>
                  <a:cubicBezTo>
                    <a:pt x="27" y="33"/>
                    <a:pt x="29" y="36"/>
                    <a:pt x="32" y="40"/>
                  </a:cubicBezTo>
                  <a:cubicBezTo>
                    <a:pt x="33" y="43"/>
                    <a:pt x="35" y="45"/>
                    <a:pt x="36" y="47"/>
                  </a:cubicBezTo>
                  <a:lnTo>
                    <a:pt x="39" y="50"/>
                  </a:lnTo>
                  <a:lnTo>
                    <a:pt x="30" y="50"/>
                  </a:lnTo>
                  <a:lnTo>
                    <a:pt x="28" y="47"/>
                  </a:lnTo>
                  <a:cubicBezTo>
                    <a:pt x="28" y="47"/>
                    <a:pt x="28" y="47"/>
                    <a:pt x="27" y="46"/>
                  </a:cubicBezTo>
                  <a:lnTo>
                    <a:pt x="26" y="45"/>
                  </a:lnTo>
                  <a:lnTo>
                    <a:pt x="24" y="41"/>
                  </a:lnTo>
                  <a:lnTo>
                    <a:pt x="21" y="37"/>
                  </a:lnTo>
                  <a:cubicBezTo>
                    <a:pt x="20" y="35"/>
                    <a:pt x="19" y="33"/>
                    <a:pt x="17" y="32"/>
                  </a:cubicBezTo>
                  <a:cubicBezTo>
                    <a:pt x="16" y="31"/>
                    <a:pt x="15" y="30"/>
                    <a:pt x="14" y="30"/>
                  </a:cubicBezTo>
                  <a:cubicBezTo>
                    <a:pt x="13" y="29"/>
                    <a:pt x="11" y="29"/>
                    <a:pt x="9" y="29"/>
                  </a:cubicBezTo>
                  <a:lnTo>
                    <a:pt x="7" y="29"/>
                  </a:lnTo>
                  <a:lnTo>
                    <a:pt x="7" y="50"/>
                  </a:lnTo>
                  <a:lnTo>
                    <a:pt x="0" y="50"/>
                  </a:lnTo>
                  <a:close/>
                  <a:moveTo>
                    <a:pt x="9" y="7"/>
                  </a:moveTo>
                  <a:lnTo>
                    <a:pt x="7" y="7"/>
                  </a:lnTo>
                  <a:lnTo>
                    <a:pt x="7" y="22"/>
                  </a:lnTo>
                  <a:lnTo>
                    <a:pt x="10" y="22"/>
                  </a:lnTo>
                  <a:cubicBezTo>
                    <a:pt x="14" y="22"/>
                    <a:pt x="16" y="22"/>
                    <a:pt x="17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1" y="17"/>
                    <a:pt x="22" y="16"/>
                    <a:pt x="22" y="14"/>
                  </a:cubicBezTo>
                  <a:cubicBezTo>
                    <a:pt x="22" y="13"/>
                    <a:pt x="21" y="11"/>
                    <a:pt x="20" y="10"/>
                  </a:cubicBezTo>
                  <a:cubicBezTo>
                    <a:pt x="20" y="9"/>
                    <a:pt x="18" y="8"/>
                    <a:pt x="17" y="8"/>
                  </a:cubicBezTo>
                  <a:cubicBezTo>
                    <a:pt x="15" y="7"/>
                    <a:pt x="13" y="7"/>
                    <a:pt x="9" y="7"/>
                  </a:cubicBezTo>
                  <a:close/>
                  <a:moveTo>
                    <a:pt x="71" y="26"/>
                  </a:moveTo>
                  <a:lnTo>
                    <a:pt x="88" y="26"/>
                  </a:lnTo>
                  <a:lnTo>
                    <a:pt x="88" y="47"/>
                  </a:lnTo>
                  <a:cubicBezTo>
                    <a:pt x="82" y="50"/>
                    <a:pt x="76" y="51"/>
                    <a:pt x="69" y="51"/>
                  </a:cubicBezTo>
                  <a:cubicBezTo>
                    <a:pt x="61" y="51"/>
                    <a:pt x="55" y="49"/>
                    <a:pt x="50" y="44"/>
                  </a:cubicBezTo>
                  <a:cubicBezTo>
                    <a:pt x="45" y="39"/>
                    <a:pt x="42" y="33"/>
                    <a:pt x="42" y="26"/>
                  </a:cubicBezTo>
                  <a:cubicBezTo>
                    <a:pt x="42" y="19"/>
                    <a:pt x="45" y="12"/>
                    <a:pt x="50" y="7"/>
                  </a:cubicBezTo>
                  <a:cubicBezTo>
                    <a:pt x="55" y="3"/>
                    <a:pt x="61" y="0"/>
                    <a:pt x="69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80" y="2"/>
                    <a:pt x="83" y="3"/>
                    <a:pt x="87" y="4"/>
                  </a:cubicBezTo>
                  <a:lnTo>
                    <a:pt x="87" y="12"/>
                  </a:lnTo>
                  <a:cubicBezTo>
                    <a:pt x="81" y="8"/>
                    <a:pt x="75" y="6"/>
                    <a:pt x="69" y="6"/>
                  </a:cubicBezTo>
                  <a:cubicBezTo>
                    <a:pt x="64" y="6"/>
                    <a:pt x="59" y="8"/>
                    <a:pt x="55" y="12"/>
                  </a:cubicBezTo>
                  <a:cubicBezTo>
                    <a:pt x="52" y="16"/>
                    <a:pt x="50" y="20"/>
                    <a:pt x="50" y="26"/>
                  </a:cubicBezTo>
                  <a:cubicBezTo>
                    <a:pt x="50" y="31"/>
                    <a:pt x="52" y="36"/>
                    <a:pt x="55" y="39"/>
                  </a:cubicBezTo>
                  <a:cubicBezTo>
                    <a:pt x="59" y="43"/>
                    <a:pt x="64" y="45"/>
                    <a:pt x="70" y="45"/>
                  </a:cubicBezTo>
                  <a:cubicBezTo>
                    <a:pt x="73" y="45"/>
                    <a:pt x="76" y="44"/>
                    <a:pt x="80" y="43"/>
                  </a:cubicBezTo>
                  <a:lnTo>
                    <a:pt x="81" y="43"/>
                  </a:lnTo>
                  <a:lnTo>
                    <a:pt x="81" y="32"/>
                  </a:lnTo>
                  <a:lnTo>
                    <a:pt x="71" y="32"/>
                  </a:lnTo>
                  <a:lnTo>
                    <a:pt x="71" y="26"/>
                  </a:lnTo>
                  <a:close/>
                  <a:moveTo>
                    <a:pt x="125" y="26"/>
                  </a:moveTo>
                  <a:lnTo>
                    <a:pt x="142" y="26"/>
                  </a:lnTo>
                  <a:lnTo>
                    <a:pt x="142" y="47"/>
                  </a:lnTo>
                  <a:cubicBezTo>
                    <a:pt x="136" y="50"/>
                    <a:pt x="130" y="51"/>
                    <a:pt x="124" y="51"/>
                  </a:cubicBezTo>
                  <a:cubicBezTo>
                    <a:pt x="115" y="51"/>
                    <a:pt x="109" y="49"/>
                    <a:pt x="104" y="44"/>
                  </a:cubicBezTo>
                  <a:cubicBezTo>
                    <a:pt x="99" y="39"/>
                    <a:pt x="96" y="33"/>
                    <a:pt x="96" y="26"/>
                  </a:cubicBezTo>
                  <a:cubicBezTo>
                    <a:pt x="96" y="19"/>
                    <a:pt x="99" y="12"/>
                    <a:pt x="104" y="7"/>
                  </a:cubicBezTo>
                  <a:cubicBezTo>
                    <a:pt x="109" y="3"/>
                    <a:pt x="116" y="0"/>
                    <a:pt x="123" y="0"/>
                  </a:cubicBezTo>
                  <a:cubicBezTo>
                    <a:pt x="126" y="0"/>
                    <a:pt x="129" y="0"/>
                    <a:pt x="131" y="1"/>
                  </a:cubicBezTo>
                  <a:cubicBezTo>
                    <a:pt x="134" y="2"/>
                    <a:pt x="137" y="3"/>
                    <a:pt x="141" y="4"/>
                  </a:cubicBezTo>
                  <a:lnTo>
                    <a:pt x="141" y="12"/>
                  </a:lnTo>
                  <a:cubicBezTo>
                    <a:pt x="135" y="8"/>
                    <a:pt x="129" y="6"/>
                    <a:pt x="123" y="6"/>
                  </a:cubicBezTo>
                  <a:cubicBezTo>
                    <a:pt x="118" y="6"/>
                    <a:pt x="113" y="8"/>
                    <a:pt x="109" y="12"/>
                  </a:cubicBezTo>
                  <a:cubicBezTo>
                    <a:pt x="106" y="16"/>
                    <a:pt x="104" y="20"/>
                    <a:pt x="104" y="26"/>
                  </a:cubicBezTo>
                  <a:cubicBezTo>
                    <a:pt x="104" y="31"/>
                    <a:pt x="106" y="36"/>
                    <a:pt x="109" y="39"/>
                  </a:cubicBezTo>
                  <a:cubicBezTo>
                    <a:pt x="113" y="43"/>
                    <a:pt x="118" y="45"/>
                    <a:pt x="124" y="45"/>
                  </a:cubicBezTo>
                  <a:cubicBezTo>
                    <a:pt x="127" y="45"/>
                    <a:pt x="130" y="44"/>
                    <a:pt x="134" y="43"/>
                  </a:cubicBezTo>
                  <a:lnTo>
                    <a:pt x="135" y="43"/>
                  </a:lnTo>
                  <a:lnTo>
                    <a:pt x="135" y="32"/>
                  </a:lnTo>
                  <a:lnTo>
                    <a:pt x="125" y="32"/>
                  </a:lnTo>
                  <a:lnTo>
                    <a:pt x="125" y="26"/>
                  </a:lnTo>
                  <a:close/>
                  <a:moveTo>
                    <a:pt x="216" y="39"/>
                  </a:moveTo>
                  <a:lnTo>
                    <a:pt x="216" y="47"/>
                  </a:lnTo>
                  <a:cubicBezTo>
                    <a:pt x="210" y="50"/>
                    <a:pt x="204" y="51"/>
                    <a:pt x="198" y="51"/>
                  </a:cubicBezTo>
                  <a:cubicBezTo>
                    <a:pt x="192" y="51"/>
                    <a:pt x="187" y="50"/>
                    <a:pt x="183" y="48"/>
                  </a:cubicBezTo>
                  <a:cubicBezTo>
                    <a:pt x="179" y="45"/>
                    <a:pt x="176" y="42"/>
                    <a:pt x="174" y="38"/>
                  </a:cubicBezTo>
                  <a:cubicBezTo>
                    <a:pt x="172" y="34"/>
                    <a:pt x="171" y="30"/>
                    <a:pt x="171" y="26"/>
                  </a:cubicBezTo>
                  <a:cubicBezTo>
                    <a:pt x="171" y="18"/>
                    <a:pt x="173" y="12"/>
                    <a:pt x="179" y="7"/>
                  </a:cubicBezTo>
                  <a:cubicBezTo>
                    <a:pt x="184" y="3"/>
                    <a:pt x="190" y="0"/>
                    <a:pt x="198" y="0"/>
                  </a:cubicBezTo>
                  <a:cubicBezTo>
                    <a:pt x="203" y="0"/>
                    <a:pt x="209" y="1"/>
                    <a:pt x="215" y="4"/>
                  </a:cubicBezTo>
                  <a:lnTo>
                    <a:pt x="215" y="12"/>
                  </a:lnTo>
                  <a:cubicBezTo>
                    <a:pt x="209" y="8"/>
                    <a:pt x="204" y="7"/>
                    <a:pt x="198" y="7"/>
                  </a:cubicBezTo>
                  <a:cubicBezTo>
                    <a:pt x="192" y="7"/>
                    <a:pt x="188" y="9"/>
                    <a:pt x="184" y="12"/>
                  </a:cubicBezTo>
                  <a:cubicBezTo>
                    <a:pt x="180" y="16"/>
                    <a:pt x="178" y="20"/>
                    <a:pt x="178" y="26"/>
                  </a:cubicBezTo>
                  <a:cubicBezTo>
                    <a:pt x="178" y="31"/>
                    <a:pt x="180" y="36"/>
                    <a:pt x="184" y="39"/>
                  </a:cubicBezTo>
                  <a:cubicBezTo>
                    <a:pt x="187" y="43"/>
                    <a:pt x="192" y="44"/>
                    <a:pt x="198" y="44"/>
                  </a:cubicBezTo>
                  <a:cubicBezTo>
                    <a:pt x="204" y="44"/>
                    <a:pt x="210" y="43"/>
                    <a:pt x="216" y="39"/>
                  </a:cubicBezTo>
                  <a:close/>
                  <a:moveTo>
                    <a:pt x="242" y="0"/>
                  </a:moveTo>
                  <a:lnTo>
                    <a:pt x="247" y="0"/>
                  </a:lnTo>
                  <a:lnTo>
                    <a:pt x="270" y="50"/>
                  </a:lnTo>
                  <a:lnTo>
                    <a:pt x="262" y="50"/>
                  </a:lnTo>
                  <a:lnTo>
                    <a:pt x="256" y="36"/>
                  </a:lnTo>
                  <a:lnTo>
                    <a:pt x="234" y="36"/>
                  </a:lnTo>
                  <a:lnTo>
                    <a:pt x="228" y="50"/>
                  </a:lnTo>
                  <a:lnTo>
                    <a:pt x="221" y="50"/>
                  </a:lnTo>
                  <a:lnTo>
                    <a:pt x="242" y="0"/>
                  </a:lnTo>
                  <a:close/>
                  <a:moveTo>
                    <a:pt x="253" y="29"/>
                  </a:moveTo>
                  <a:lnTo>
                    <a:pt x="245" y="11"/>
                  </a:lnTo>
                  <a:lnTo>
                    <a:pt x="237" y="29"/>
                  </a:lnTo>
                  <a:lnTo>
                    <a:pt x="253" y="29"/>
                  </a:lnTo>
                  <a:close/>
                  <a:moveTo>
                    <a:pt x="275" y="50"/>
                  </a:moveTo>
                  <a:lnTo>
                    <a:pt x="275" y="1"/>
                  </a:lnTo>
                  <a:lnTo>
                    <a:pt x="291" y="1"/>
                  </a:lnTo>
                  <a:cubicBezTo>
                    <a:pt x="295" y="1"/>
                    <a:pt x="299" y="2"/>
                    <a:pt x="302" y="4"/>
                  </a:cubicBezTo>
                  <a:cubicBezTo>
                    <a:pt x="305" y="7"/>
                    <a:pt x="306" y="10"/>
                    <a:pt x="306" y="15"/>
                  </a:cubicBezTo>
                  <a:cubicBezTo>
                    <a:pt x="306" y="18"/>
                    <a:pt x="305" y="20"/>
                    <a:pt x="304" y="22"/>
                  </a:cubicBezTo>
                  <a:cubicBezTo>
                    <a:pt x="303" y="25"/>
                    <a:pt x="301" y="26"/>
                    <a:pt x="298" y="27"/>
                  </a:cubicBezTo>
                  <a:cubicBezTo>
                    <a:pt x="295" y="28"/>
                    <a:pt x="292" y="29"/>
                    <a:pt x="287" y="29"/>
                  </a:cubicBezTo>
                  <a:lnTo>
                    <a:pt x="282" y="29"/>
                  </a:lnTo>
                  <a:lnTo>
                    <a:pt x="282" y="50"/>
                  </a:lnTo>
                  <a:lnTo>
                    <a:pt x="275" y="50"/>
                  </a:lnTo>
                  <a:close/>
                  <a:moveTo>
                    <a:pt x="289" y="7"/>
                  </a:moveTo>
                  <a:lnTo>
                    <a:pt x="282" y="7"/>
                  </a:lnTo>
                  <a:lnTo>
                    <a:pt x="282" y="22"/>
                  </a:lnTo>
                  <a:lnTo>
                    <a:pt x="290" y="22"/>
                  </a:lnTo>
                  <a:cubicBezTo>
                    <a:pt x="293" y="22"/>
                    <a:pt x="295" y="22"/>
                    <a:pt x="296" y="20"/>
                  </a:cubicBezTo>
                  <a:cubicBezTo>
                    <a:pt x="298" y="19"/>
                    <a:pt x="299" y="17"/>
                    <a:pt x="299" y="15"/>
                  </a:cubicBezTo>
                  <a:cubicBezTo>
                    <a:pt x="299" y="10"/>
                    <a:pt x="296" y="7"/>
                    <a:pt x="289" y="7"/>
                  </a:cubicBezTo>
                  <a:close/>
                  <a:moveTo>
                    <a:pt x="312" y="1"/>
                  </a:moveTo>
                  <a:lnTo>
                    <a:pt x="320" y="1"/>
                  </a:lnTo>
                  <a:lnTo>
                    <a:pt x="320" y="50"/>
                  </a:lnTo>
                  <a:lnTo>
                    <a:pt x="312" y="50"/>
                  </a:lnTo>
                  <a:lnTo>
                    <a:pt x="312" y="1"/>
                  </a:lnTo>
                  <a:close/>
                  <a:moveTo>
                    <a:pt x="326" y="1"/>
                  </a:moveTo>
                  <a:lnTo>
                    <a:pt x="368" y="1"/>
                  </a:lnTo>
                  <a:lnTo>
                    <a:pt x="368" y="7"/>
                  </a:lnTo>
                  <a:lnTo>
                    <a:pt x="351" y="7"/>
                  </a:lnTo>
                  <a:lnTo>
                    <a:pt x="351" y="50"/>
                  </a:lnTo>
                  <a:lnTo>
                    <a:pt x="344" y="50"/>
                  </a:lnTo>
                  <a:lnTo>
                    <a:pt x="344" y="7"/>
                  </a:lnTo>
                  <a:lnTo>
                    <a:pt x="326" y="7"/>
                  </a:lnTo>
                  <a:lnTo>
                    <a:pt x="326" y="1"/>
                  </a:lnTo>
                  <a:close/>
                  <a:moveTo>
                    <a:pt x="383" y="0"/>
                  </a:moveTo>
                  <a:lnTo>
                    <a:pt x="388" y="0"/>
                  </a:lnTo>
                  <a:lnTo>
                    <a:pt x="411" y="50"/>
                  </a:lnTo>
                  <a:lnTo>
                    <a:pt x="403" y="50"/>
                  </a:lnTo>
                  <a:lnTo>
                    <a:pt x="397" y="36"/>
                  </a:lnTo>
                  <a:lnTo>
                    <a:pt x="376" y="36"/>
                  </a:lnTo>
                  <a:lnTo>
                    <a:pt x="369" y="50"/>
                  </a:lnTo>
                  <a:lnTo>
                    <a:pt x="362" y="50"/>
                  </a:lnTo>
                  <a:lnTo>
                    <a:pt x="383" y="0"/>
                  </a:lnTo>
                  <a:close/>
                  <a:moveTo>
                    <a:pt x="394" y="29"/>
                  </a:moveTo>
                  <a:lnTo>
                    <a:pt x="386" y="11"/>
                  </a:lnTo>
                  <a:lnTo>
                    <a:pt x="378" y="29"/>
                  </a:lnTo>
                  <a:lnTo>
                    <a:pt x="394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</p:grpSp>
      <p:sp>
        <p:nvSpPr>
          <p:cNvPr id="12" name="Параллелограмм 490850"/>
          <p:cNvSpPr/>
          <p:nvPr userDrawn="1"/>
        </p:nvSpPr>
        <p:spPr>
          <a:xfrm>
            <a:off x="-21557" y="701949"/>
            <a:ext cx="7545885" cy="1224136"/>
          </a:xfrm>
          <a:custGeom>
            <a:avLst/>
            <a:gdLst>
              <a:gd name="connsiteX0" fmla="*/ 0 w 4171950"/>
              <a:gd name="connsiteY0" fmla="*/ 1988185 h 1988185"/>
              <a:gd name="connsiteX1" fmla="*/ 497046 w 4171950"/>
              <a:gd name="connsiteY1" fmla="*/ 0 h 1988185"/>
              <a:gd name="connsiteX2" fmla="*/ 4171950 w 4171950"/>
              <a:gd name="connsiteY2" fmla="*/ 0 h 1988185"/>
              <a:gd name="connsiteX3" fmla="*/ 3674904 w 4171950"/>
              <a:gd name="connsiteY3" fmla="*/ 1988185 h 1988185"/>
              <a:gd name="connsiteX4" fmla="*/ 0 w 4171950"/>
              <a:gd name="connsiteY4" fmla="*/ 1988185 h 1988185"/>
              <a:gd name="connsiteX0" fmla="*/ 0 w 4171950"/>
              <a:gd name="connsiteY0" fmla="*/ 1988185 h 3626485"/>
              <a:gd name="connsiteX1" fmla="*/ 497046 w 4171950"/>
              <a:gd name="connsiteY1" fmla="*/ 0 h 3626485"/>
              <a:gd name="connsiteX2" fmla="*/ 4171950 w 4171950"/>
              <a:gd name="connsiteY2" fmla="*/ 0 h 3626485"/>
              <a:gd name="connsiteX3" fmla="*/ 2408079 w 4171950"/>
              <a:gd name="connsiteY3" fmla="*/ 3626485 h 3626485"/>
              <a:gd name="connsiteX4" fmla="*/ 0 w 4171950"/>
              <a:gd name="connsiteY4" fmla="*/ 1988185 h 3626485"/>
              <a:gd name="connsiteX0" fmla="*/ 0 w 4405312"/>
              <a:gd name="connsiteY0" fmla="*/ 3682394 h 3682394"/>
              <a:gd name="connsiteX1" fmla="*/ 730408 w 4405312"/>
              <a:gd name="connsiteY1" fmla="*/ 0 h 3682394"/>
              <a:gd name="connsiteX2" fmla="*/ 4405312 w 4405312"/>
              <a:gd name="connsiteY2" fmla="*/ 0 h 3682394"/>
              <a:gd name="connsiteX3" fmla="*/ 2641441 w 4405312"/>
              <a:gd name="connsiteY3" fmla="*/ 3626485 h 3682394"/>
              <a:gd name="connsiteX4" fmla="*/ 0 w 4405312"/>
              <a:gd name="connsiteY4" fmla="*/ 3682394 h 3682394"/>
              <a:gd name="connsiteX0" fmla="*/ 0 w 4405312"/>
              <a:gd name="connsiteY0" fmla="*/ 3682394 h 3682394"/>
              <a:gd name="connsiteX1" fmla="*/ 69856 w 4405312"/>
              <a:gd name="connsiteY1" fmla="*/ 0 h 3682394"/>
              <a:gd name="connsiteX2" fmla="*/ 4405312 w 4405312"/>
              <a:gd name="connsiteY2" fmla="*/ 0 h 3682394"/>
              <a:gd name="connsiteX3" fmla="*/ 2641441 w 4405312"/>
              <a:gd name="connsiteY3" fmla="*/ 3626485 h 3682394"/>
              <a:gd name="connsiteX4" fmla="*/ 0 w 4405312"/>
              <a:gd name="connsiteY4" fmla="*/ 3682394 h 3682394"/>
              <a:gd name="connsiteX0" fmla="*/ 0 w 4405312"/>
              <a:gd name="connsiteY0" fmla="*/ 3682394 h 3682394"/>
              <a:gd name="connsiteX1" fmla="*/ 69856 w 4405312"/>
              <a:gd name="connsiteY1" fmla="*/ 0 h 3682394"/>
              <a:gd name="connsiteX2" fmla="*/ 4405312 w 4405312"/>
              <a:gd name="connsiteY2" fmla="*/ 0 h 3682394"/>
              <a:gd name="connsiteX3" fmla="*/ 2679544 w 4405312"/>
              <a:gd name="connsiteY3" fmla="*/ 3682394 h 3682394"/>
              <a:gd name="connsiteX4" fmla="*/ 0 w 4405312"/>
              <a:gd name="connsiteY4" fmla="*/ 3682394 h 3682394"/>
              <a:gd name="connsiteX0" fmla="*/ 0 w 4405312"/>
              <a:gd name="connsiteY0" fmla="*/ 3682394 h 3682394"/>
              <a:gd name="connsiteX1" fmla="*/ 0 w 4405312"/>
              <a:gd name="connsiteY1" fmla="*/ 0 h 3682394"/>
              <a:gd name="connsiteX2" fmla="*/ 4405312 w 4405312"/>
              <a:gd name="connsiteY2" fmla="*/ 0 h 3682394"/>
              <a:gd name="connsiteX3" fmla="*/ 2679544 w 4405312"/>
              <a:gd name="connsiteY3" fmla="*/ 3682394 h 3682394"/>
              <a:gd name="connsiteX4" fmla="*/ 0 w 4405312"/>
              <a:gd name="connsiteY4" fmla="*/ 3682394 h 3682394"/>
              <a:gd name="connsiteX0" fmla="*/ 0 w 4405312"/>
              <a:gd name="connsiteY0" fmla="*/ 3682394 h 3682394"/>
              <a:gd name="connsiteX1" fmla="*/ 0 w 4405312"/>
              <a:gd name="connsiteY1" fmla="*/ 0 h 3682394"/>
              <a:gd name="connsiteX2" fmla="*/ 4405312 w 4405312"/>
              <a:gd name="connsiteY2" fmla="*/ 0 h 3682394"/>
              <a:gd name="connsiteX3" fmla="*/ 3436707 w 4405312"/>
              <a:gd name="connsiteY3" fmla="*/ 3682394 h 3682394"/>
              <a:gd name="connsiteX4" fmla="*/ 0 w 4405312"/>
              <a:gd name="connsiteY4" fmla="*/ 3682394 h 3682394"/>
              <a:gd name="connsiteX0" fmla="*/ 0 w 4405312"/>
              <a:gd name="connsiteY0" fmla="*/ 3682394 h 3682394"/>
              <a:gd name="connsiteX1" fmla="*/ 0 w 4405312"/>
              <a:gd name="connsiteY1" fmla="*/ 0 h 3682394"/>
              <a:gd name="connsiteX2" fmla="*/ 4405312 w 4405312"/>
              <a:gd name="connsiteY2" fmla="*/ 0 h 3682394"/>
              <a:gd name="connsiteX3" fmla="*/ 3636323 w 4405312"/>
              <a:gd name="connsiteY3" fmla="*/ 3682394 h 3682394"/>
              <a:gd name="connsiteX4" fmla="*/ 0 w 4405312"/>
              <a:gd name="connsiteY4" fmla="*/ 3682394 h 3682394"/>
              <a:gd name="connsiteX0" fmla="*/ 0 w 4405312"/>
              <a:gd name="connsiteY0" fmla="*/ 3682394 h 3682394"/>
              <a:gd name="connsiteX1" fmla="*/ 0 w 4405312"/>
              <a:gd name="connsiteY1" fmla="*/ 0 h 3682394"/>
              <a:gd name="connsiteX2" fmla="*/ 4405312 w 4405312"/>
              <a:gd name="connsiteY2" fmla="*/ 0 h 3682394"/>
              <a:gd name="connsiteX3" fmla="*/ 3732690 w 4405312"/>
              <a:gd name="connsiteY3" fmla="*/ 3682394 h 3682394"/>
              <a:gd name="connsiteX4" fmla="*/ 0 w 4405312"/>
              <a:gd name="connsiteY4" fmla="*/ 3682394 h 368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312" h="3682394">
                <a:moveTo>
                  <a:pt x="0" y="3682394"/>
                </a:moveTo>
                <a:lnTo>
                  <a:pt x="0" y="0"/>
                </a:lnTo>
                <a:lnTo>
                  <a:pt x="4405312" y="0"/>
                </a:lnTo>
                <a:lnTo>
                  <a:pt x="3732690" y="3682394"/>
                </a:lnTo>
                <a:lnTo>
                  <a:pt x="0" y="3682394"/>
                </a:lnTo>
                <a:close/>
              </a:path>
            </a:pathLst>
          </a:custGeom>
          <a:gradFill flip="none" rotWithShape="1">
            <a:gsLst>
              <a:gs pos="0">
                <a:srgbClr val="166B9A">
                  <a:tint val="66000"/>
                  <a:satMod val="160000"/>
                  <a:alpha val="60000"/>
                </a:srgbClr>
              </a:gs>
              <a:gs pos="50000">
                <a:srgbClr val="166B9A">
                  <a:tint val="44500"/>
                  <a:satMod val="160000"/>
                  <a:alpha val="72000"/>
                </a:srgbClr>
              </a:gs>
              <a:gs pos="100000">
                <a:srgbClr val="166B9A">
                  <a:tint val="23500"/>
                  <a:satMod val="160000"/>
                  <a:alpha val="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45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solidFill>
                  <a:srgbClr val="EBF478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инвестора и оценка бизнеса для сделок M&amp;A</a:t>
            </a:r>
            <a:endParaRPr lang="ru-RU" sz="3200" dirty="0">
              <a:solidFill>
                <a:srgbClr val="EBF47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326734" y="633010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2013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/>
          <a:stretch/>
        </p:blipFill>
        <p:spPr bwMode="auto">
          <a:xfrm>
            <a:off x="4067944" y="6245723"/>
            <a:ext cx="1684434" cy="46357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73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3580"/>
            <a:ext cx="1828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5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584BBBD-94F9-4957-8044-F81A37681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67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212975" cy="5976937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91287" cy="597693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E1DF84B-7DE7-4BBE-976E-987C06C63F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5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BE52BD2-91B6-4BF9-ABF8-38698B56B3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5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51337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435292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75763B1-F1D0-4B72-B7BB-84306E629F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95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F4208FF-87B7-4401-9819-F2D8F76A51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9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F748304-330B-47AB-9339-864BAD2730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85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6BEAE65-FD21-4F48-83A2-16E820A368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45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D52639A-7952-4B6F-A02E-B1FE9B252A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92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71625"/>
            <a:ext cx="406400" cy="23767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58F8238-43F0-46EF-A584-3A4C82C34E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9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9"/>
          <p:cNvSpPr/>
          <p:nvPr userDrawn="1"/>
        </p:nvSpPr>
        <p:spPr>
          <a:xfrm>
            <a:off x="0" y="894671"/>
            <a:ext cx="9144000" cy="5293405"/>
          </a:xfrm>
          <a:custGeom>
            <a:avLst/>
            <a:gdLst>
              <a:gd name="connsiteX0" fmla="*/ 0 w 7230094"/>
              <a:gd name="connsiteY0" fmla="*/ 0 h 2448272"/>
              <a:gd name="connsiteX1" fmla="*/ 7230094 w 7230094"/>
              <a:gd name="connsiteY1" fmla="*/ 0 h 2448272"/>
              <a:gd name="connsiteX2" fmla="*/ 7230094 w 7230094"/>
              <a:gd name="connsiteY2" fmla="*/ 2448272 h 2448272"/>
              <a:gd name="connsiteX3" fmla="*/ 0 w 7230094"/>
              <a:gd name="connsiteY3" fmla="*/ 2448272 h 2448272"/>
              <a:gd name="connsiteX4" fmla="*/ 0 w 7230094"/>
              <a:gd name="connsiteY4" fmla="*/ 0 h 2448272"/>
              <a:gd name="connsiteX0" fmla="*/ 0 w 8639794"/>
              <a:gd name="connsiteY0" fmla="*/ 0 h 2448272"/>
              <a:gd name="connsiteX1" fmla="*/ 7230094 w 8639794"/>
              <a:gd name="connsiteY1" fmla="*/ 0 h 2448272"/>
              <a:gd name="connsiteX2" fmla="*/ 8639794 w 8639794"/>
              <a:gd name="connsiteY2" fmla="*/ 2448272 h 2448272"/>
              <a:gd name="connsiteX3" fmla="*/ 0 w 8639794"/>
              <a:gd name="connsiteY3" fmla="*/ 2448272 h 2448272"/>
              <a:gd name="connsiteX4" fmla="*/ 0 w 8639794"/>
              <a:gd name="connsiteY4" fmla="*/ 0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94" h="2448272">
                <a:moveTo>
                  <a:pt x="0" y="0"/>
                </a:moveTo>
                <a:lnTo>
                  <a:pt x="7230094" y="0"/>
                </a:lnTo>
                <a:lnTo>
                  <a:pt x="8639794" y="2448272"/>
                </a:lnTo>
                <a:lnTo>
                  <a:pt x="0" y="24482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96000"/>
                  <a:lumOff val="4000"/>
                </a:schemeClr>
              </a:gs>
              <a:gs pos="100000">
                <a:srgbClr val="0A2A4A">
                  <a:tint val="23500"/>
                  <a:satMod val="160000"/>
                  <a:alpha val="84000"/>
                  <a:lumMod val="57000"/>
                  <a:lumOff val="4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626" y="156956"/>
            <a:ext cx="6624290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0728"/>
            <a:ext cx="8856662" cy="51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184900"/>
            <a:ext cx="9144000" cy="166688"/>
          </a:xfrm>
          <a:prstGeom prst="rect">
            <a:avLst/>
          </a:prstGeom>
          <a:gradFill flip="none" rotWithShape="1">
            <a:gsLst>
              <a:gs pos="0">
                <a:srgbClr val="254B71">
                  <a:shade val="30000"/>
                  <a:satMod val="115000"/>
                </a:srgbClr>
              </a:gs>
              <a:gs pos="50000">
                <a:srgbClr val="254B71">
                  <a:shade val="67500"/>
                  <a:satMod val="115000"/>
                </a:srgbClr>
              </a:gs>
              <a:gs pos="100000">
                <a:srgbClr val="254B71">
                  <a:shade val="100000"/>
                  <a:satMod val="115000"/>
                  <a:alpha val="89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6691313"/>
            <a:ext cx="9144000" cy="166687"/>
          </a:xfrm>
          <a:prstGeom prst="rect">
            <a:avLst/>
          </a:prstGeom>
          <a:gradFill flip="none" rotWithShape="1">
            <a:gsLst>
              <a:gs pos="0">
                <a:srgbClr val="254B71">
                  <a:shade val="30000"/>
                  <a:satMod val="115000"/>
                </a:srgbClr>
              </a:gs>
              <a:gs pos="50000">
                <a:srgbClr val="254B71">
                  <a:shade val="67500"/>
                  <a:satMod val="115000"/>
                </a:srgbClr>
              </a:gs>
              <a:gs pos="100000">
                <a:srgbClr val="254B71">
                  <a:shade val="100000"/>
                  <a:satMod val="115000"/>
                  <a:alpha val="89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36" name="Freeform 12"/>
          <p:cNvSpPr>
            <a:spLocks noEditPoints="1"/>
          </p:cNvSpPr>
          <p:nvPr userDrawn="1"/>
        </p:nvSpPr>
        <p:spPr bwMode="auto">
          <a:xfrm>
            <a:off x="8037513" y="6691313"/>
            <a:ext cx="1106487" cy="166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0"/>
              </a:cxn>
              <a:cxn ang="0">
                <a:pos x="55" y="3"/>
              </a:cxn>
              <a:cxn ang="0">
                <a:pos x="65" y="42"/>
              </a:cxn>
              <a:cxn ang="0">
                <a:pos x="25" y="42"/>
              </a:cxn>
              <a:cxn ang="0">
                <a:pos x="0" y="16"/>
              </a:cxn>
              <a:cxn ang="0">
                <a:pos x="0" y="0"/>
              </a:cxn>
              <a:cxn ang="0">
                <a:pos x="78" y="0"/>
              </a:cxn>
              <a:cxn ang="0">
                <a:pos x="278" y="0"/>
              </a:cxn>
              <a:cxn ang="0">
                <a:pos x="278" y="16"/>
              </a:cxn>
              <a:cxn ang="0">
                <a:pos x="252" y="42"/>
              </a:cxn>
              <a:cxn ang="0">
                <a:pos x="199" y="42"/>
              </a:cxn>
              <a:cxn ang="0">
                <a:pos x="199" y="3"/>
              </a:cxn>
              <a:cxn ang="0">
                <a:pos x="146" y="3"/>
              </a:cxn>
              <a:cxn ang="0">
                <a:pos x="146" y="23"/>
              </a:cxn>
              <a:cxn ang="0">
                <a:pos x="176" y="23"/>
              </a:cxn>
              <a:cxn ang="0">
                <a:pos x="176" y="42"/>
              </a:cxn>
              <a:cxn ang="0">
                <a:pos x="92" y="42"/>
              </a:cxn>
              <a:cxn ang="0">
                <a:pos x="78" y="2"/>
              </a:cxn>
              <a:cxn ang="0">
                <a:pos x="78" y="0"/>
              </a:cxn>
            </a:cxnLst>
            <a:rect l="0" t="0" r="r" b="b"/>
            <a:pathLst>
              <a:path w="278" h="42">
                <a:moveTo>
                  <a:pt x="0" y="0"/>
                </a:moveTo>
                <a:lnTo>
                  <a:pt x="55" y="0"/>
                </a:lnTo>
                <a:cubicBezTo>
                  <a:pt x="55" y="1"/>
                  <a:pt x="55" y="2"/>
                  <a:pt x="55" y="3"/>
                </a:cubicBezTo>
                <a:cubicBezTo>
                  <a:pt x="55" y="18"/>
                  <a:pt x="58" y="30"/>
                  <a:pt x="65" y="42"/>
                </a:cubicBezTo>
                <a:lnTo>
                  <a:pt x="25" y="42"/>
                </a:lnTo>
                <a:cubicBezTo>
                  <a:pt x="11" y="41"/>
                  <a:pt x="0" y="30"/>
                  <a:pt x="0" y="16"/>
                </a:cubicBezTo>
                <a:lnTo>
                  <a:pt x="0" y="0"/>
                </a:lnTo>
                <a:close/>
                <a:moveTo>
                  <a:pt x="78" y="0"/>
                </a:moveTo>
                <a:lnTo>
                  <a:pt x="278" y="0"/>
                </a:lnTo>
                <a:lnTo>
                  <a:pt x="278" y="16"/>
                </a:lnTo>
                <a:cubicBezTo>
                  <a:pt x="278" y="30"/>
                  <a:pt x="266" y="41"/>
                  <a:pt x="252" y="42"/>
                </a:cubicBezTo>
                <a:lnTo>
                  <a:pt x="199" y="42"/>
                </a:lnTo>
                <a:lnTo>
                  <a:pt x="199" y="3"/>
                </a:lnTo>
                <a:lnTo>
                  <a:pt x="146" y="3"/>
                </a:lnTo>
                <a:lnTo>
                  <a:pt x="146" y="23"/>
                </a:lnTo>
                <a:lnTo>
                  <a:pt x="176" y="23"/>
                </a:lnTo>
                <a:lnTo>
                  <a:pt x="176" y="42"/>
                </a:lnTo>
                <a:lnTo>
                  <a:pt x="92" y="42"/>
                </a:lnTo>
                <a:cubicBezTo>
                  <a:pt x="83" y="31"/>
                  <a:pt x="78" y="18"/>
                  <a:pt x="78" y="2"/>
                </a:cubicBezTo>
                <a:cubicBezTo>
                  <a:pt x="78" y="1"/>
                  <a:pt x="78" y="1"/>
                  <a:pt x="78" y="0"/>
                </a:cubicBezTo>
                <a:close/>
              </a:path>
            </a:pathLst>
          </a:custGeom>
          <a:solidFill>
            <a:srgbClr val="20416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351588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204162">
                  <a:shade val="30000"/>
                  <a:satMod val="115000"/>
                </a:srgbClr>
              </a:gs>
              <a:gs pos="50000">
                <a:srgbClr val="204162">
                  <a:shade val="67500"/>
                  <a:satMod val="115000"/>
                </a:srgbClr>
              </a:gs>
              <a:gs pos="100000">
                <a:srgbClr val="204162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38" name="Freeform 14"/>
          <p:cNvSpPr>
            <a:spLocks noEditPoints="1"/>
          </p:cNvSpPr>
          <p:nvPr userDrawn="1"/>
        </p:nvSpPr>
        <p:spPr bwMode="auto">
          <a:xfrm>
            <a:off x="8037513" y="6184900"/>
            <a:ext cx="1106487" cy="166688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26"/>
              </a:cxn>
              <a:cxn ang="0">
                <a:pos x="10" y="6"/>
              </a:cxn>
              <a:cxn ang="0">
                <a:pos x="10" y="42"/>
              </a:cxn>
              <a:cxn ang="0">
                <a:pos x="0" y="42"/>
              </a:cxn>
              <a:cxn ang="0">
                <a:pos x="278" y="42"/>
              </a:cxn>
              <a:cxn ang="0">
                <a:pos x="269" y="42"/>
              </a:cxn>
              <a:cxn ang="0">
                <a:pos x="269" y="41"/>
              </a:cxn>
              <a:cxn ang="0">
                <a:pos x="216" y="41"/>
              </a:cxn>
              <a:cxn ang="0">
                <a:pos x="216" y="42"/>
              </a:cxn>
              <a:cxn ang="0">
                <a:pos x="149" y="42"/>
              </a:cxn>
              <a:cxn ang="0">
                <a:pos x="149" y="40"/>
              </a:cxn>
              <a:cxn ang="0">
                <a:pos x="163" y="0"/>
              </a:cxn>
              <a:cxn ang="0">
                <a:pos x="251" y="0"/>
              </a:cxn>
              <a:cxn ang="0">
                <a:pos x="278" y="26"/>
              </a:cxn>
              <a:cxn ang="0">
                <a:pos x="278" y="42"/>
              </a:cxn>
              <a:cxn ang="0">
                <a:pos x="125" y="42"/>
              </a:cxn>
              <a:cxn ang="0">
                <a:pos x="75" y="42"/>
              </a:cxn>
              <a:cxn ang="0">
                <a:pos x="95" y="27"/>
              </a:cxn>
              <a:cxn ang="0">
                <a:pos x="102" y="3"/>
              </a:cxn>
              <a:cxn ang="0">
                <a:pos x="101" y="0"/>
              </a:cxn>
              <a:cxn ang="0">
                <a:pos x="136" y="0"/>
              </a:cxn>
              <a:cxn ang="0">
                <a:pos x="125" y="41"/>
              </a:cxn>
              <a:cxn ang="0">
                <a:pos x="125" y="42"/>
              </a:cxn>
              <a:cxn ang="0">
                <a:pos x="33" y="0"/>
              </a:cxn>
              <a:cxn ang="0">
                <a:pos x="78" y="0"/>
              </a:cxn>
              <a:cxn ang="0">
                <a:pos x="78" y="3"/>
              </a:cxn>
              <a:cxn ang="0">
                <a:pos x="75" y="16"/>
              </a:cxn>
              <a:cxn ang="0">
                <a:pos x="65" y="25"/>
              </a:cxn>
              <a:cxn ang="0">
                <a:pos x="41" y="28"/>
              </a:cxn>
              <a:cxn ang="0">
                <a:pos x="33" y="28"/>
              </a:cxn>
              <a:cxn ang="0">
                <a:pos x="33" y="0"/>
              </a:cxn>
            </a:cxnLst>
            <a:rect l="0" t="0" r="r" b="b"/>
            <a:pathLst>
              <a:path w="278" h="42">
                <a:moveTo>
                  <a:pt x="0" y="42"/>
                </a:moveTo>
                <a:lnTo>
                  <a:pt x="0" y="26"/>
                </a:lnTo>
                <a:cubicBezTo>
                  <a:pt x="0" y="18"/>
                  <a:pt x="4" y="10"/>
                  <a:pt x="10" y="6"/>
                </a:cubicBezTo>
                <a:lnTo>
                  <a:pt x="10" y="42"/>
                </a:lnTo>
                <a:lnTo>
                  <a:pt x="0" y="42"/>
                </a:lnTo>
                <a:close/>
                <a:moveTo>
                  <a:pt x="278" y="42"/>
                </a:moveTo>
                <a:lnTo>
                  <a:pt x="269" y="42"/>
                </a:lnTo>
                <a:lnTo>
                  <a:pt x="269" y="41"/>
                </a:lnTo>
                <a:lnTo>
                  <a:pt x="216" y="41"/>
                </a:lnTo>
                <a:lnTo>
                  <a:pt x="216" y="42"/>
                </a:lnTo>
                <a:lnTo>
                  <a:pt x="149" y="42"/>
                </a:lnTo>
                <a:cubicBezTo>
                  <a:pt x="149" y="41"/>
                  <a:pt x="149" y="40"/>
                  <a:pt x="149" y="40"/>
                </a:cubicBezTo>
                <a:cubicBezTo>
                  <a:pt x="149" y="25"/>
                  <a:pt x="154" y="11"/>
                  <a:pt x="163" y="0"/>
                </a:cubicBezTo>
                <a:lnTo>
                  <a:pt x="251" y="0"/>
                </a:lnTo>
                <a:cubicBezTo>
                  <a:pt x="266" y="0"/>
                  <a:pt x="278" y="12"/>
                  <a:pt x="278" y="26"/>
                </a:cubicBezTo>
                <a:lnTo>
                  <a:pt x="278" y="42"/>
                </a:lnTo>
                <a:close/>
                <a:moveTo>
                  <a:pt x="125" y="42"/>
                </a:moveTo>
                <a:lnTo>
                  <a:pt x="75" y="42"/>
                </a:lnTo>
                <a:cubicBezTo>
                  <a:pt x="84" y="38"/>
                  <a:pt x="90" y="33"/>
                  <a:pt x="95" y="27"/>
                </a:cubicBezTo>
                <a:cubicBezTo>
                  <a:pt x="99" y="20"/>
                  <a:pt x="102" y="12"/>
                  <a:pt x="102" y="3"/>
                </a:cubicBezTo>
                <a:cubicBezTo>
                  <a:pt x="102" y="2"/>
                  <a:pt x="102" y="1"/>
                  <a:pt x="101" y="0"/>
                </a:cubicBezTo>
                <a:lnTo>
                  <a:pt x="136" y="0"/>
                </a:lnTo>
                <a:cubicBezTo>
                  <a:pt x="129" y="12"/>
                  <a:pt x="125" y="26"/>
                  <a:pt x="125" y="41"/>
                </a:cubicBezTo>
                <a:lnTo>
                  <a:pt x="125" y="42"/>
                </a:lnTo>
                <a:close/>
                <a:moveTo>
                  <a:pt x="33" y="0"/>
                </a:moveTo>
                <a:lnTo>
                  <a:pt x="78" y="0"/>
                </a:lnTo>
                <a:cubicBezTo>
                  <a:pt x="78" y="1"/>
                  <a:pt x="78" y="2"/>
                  <a:pt x="78" y="3"/>
                </a:cubicBezTo>
                <a:cubicBezTo>
                  <a:pt x="78" y="8"/>
                  <a:pt x="77" y="12"/>
                  <a:pt x="75" y="16"/>
                </a:cubicBezTo>
                <a:cubicBezTo>
                  <a:pt x="72" y="20"/>
                  <a:pt x="69" y="23"/>
                  <a:pt x="65" y="25"/>
                </a:cubicBezTo>
                <a:cubicBezTo>
                  <a:pt x="60" y="27"/>
                  <a:pt x="53" y="28"/>
                  <a:pt x="41" y="28"/>
                </a:cubicBezTo>
                <a:lnTo>
                  <a:pt x="33" y="28"/>
                </a:lnTo>
                <a:lnTo>
                  <a:pt x="33" y="0"/>
                </a:lnTo>
                <a:close/>
              </a:path>
            </a:pathLst>
          </a:custGeom>
          <a:solidFill>
            <a:srgbClr val="20416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39" name="Freeform 15"/>
          <p:cNvSpPr>
            <a:spLocks noEditPoints="1"/>
          </p:cNvSpPr>
          <p:nvPr userDrawn="1"/>
        </p:nvSpPr>
        <p:spPr bwMode="auto">
          <a:xfrm>
            <a:off x="8037513" y="6351588"/>
            <a:ext cx="1106487" cy="342900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0" y="0"/>
              </a:cxn>
              <a:cxn ang="0">
                <a:pos x="10" y="0"/>
              </a:cxn>
              <a:cxn ang="0">
                <a:pos x="10" y="74"/>
              </a:cxn>
              <a:cxn ang="0">
                <a:pos x="33" y="74"/>
              </a:cxn>
              <a:cxn ang="0">
                <a:pos x="33" y="6"/>
              </a:cxn>
              <a:cxn ang="0">
                <a:pos x="38" y="6"/>
              </a:cxn>
              <a:cxn ang="0">
                <a:pos x="54" y="9"/>
              </a:cxn>
              <a:cxn ang="0">
                <a:pos x="65" y="17"/>
              </a:cxn>
              <a:cxn ang="0">
                <a:pos x="77" y="32"/>
              </a:cxn>
              <a:cxn ang="0">
                <a:pos x="55" y="86"/>
              </a:cxn>
              <a:cxn ang="0">
                <a:pos x="0" y="86"/>
              </a:cxn>
              <a:cxn ang="0">
                <a:pos x="75" y="0"/>
              </a:cxn>
              <a:cxn ang="0">
                <a:pos x="125" y="0"/>
              </a:cxn>
              <a:cxn ang="0">
                <a:pos x="126" y="7"/>
              </a:cxn>
              <a:cxn ang="0">
                <a:pos x="94" y="18"/>
              </a:cxn>
              <a:cxn ang="0">
                <a:pos x="90" y="13"/>
              </a:cxn>
              <a:cxn ang="0">
                <a:pos x="75" y="0"/>
              </a:cxn>
              <a:cxn ang="0">
                <a:pos x="149" y="0"/>
              </a:cxn>
              <a:cxn ang="0">
                <a:pos x="216" y="0"/>
              </a:cxn>
              <a:cxn ang="0">
                <a:pos x="216" y="19"/>
              </a:cxn>
              <a:cxn ang="0">
                <a:pos x="247" y="19"/>
              </a:cxn>
              <a:cxn ang="0">
                <a:pos x="247" y="52"/>
              </a:cxn>
              <a:cxn ang="0">
                <a:pos x="244" y="52"/>
              </a:cxn>
              <a:cxn ang="0">
                <a:pos x="212" y="59"/>
              </a:cxn>
              <a:cxn ang="0">
                <a:pos x="166" y="42"/>
              </a:cxn>
              <a:cxn ang="0">
                <a:pos x="156" y="28"/>
              </a:cxn>
              <a:cxn ang="0">
                <a:pos x="196" y="43"/>
              </a:cxn>
              <a:cxn ang="0">
                <a:pos x="196" y="20"/>
              </a:cxn>
              <a:cxn ang="0">
                <a:pos x="165" y="9"/>
              </a:cxn>
              <a:cxn ang="0">
                <a:pos x="149" y="7"/>
              </a:cxn>
              <a:cxn ang="0">
                <a:pos x="149" y="0"/>
              </a:cxn>
              <a:cxn ang="0">
                <a:pos x="269" y="0"/>
              </a:cxn>
              <a:cxn ang="0">
                <a:pos x="278" y="0"/>
              </a:cxn>
              <a:cxn ang="0">
                <a:pos x="278" y="86"/>
              </a:cxn>
              <a:cxn ang="0">
                <a:pos x="78" y="86"/>
              </a:cxn>
              <a:cxn ang="0">
                <a:pos x="89" y="52"/>
              </a:cxn>
              <a:cxn ang="0">
                <a:pos x="92" y="56"/>
              </a:cxn>
              <a:cxn ang="0">
                <a:pos x="96" y="62"/>
              </a:cxn>
              <a:cxn ang="0">
                <a:pos x="98" y="64"/>
              </a:cxn>
              <a:cxn ang="0">
                <a:pos x="105" y="74"/>
              </a:cxn>
              <a:cxn ang="0">
                <a:pos x="132" y="74"/>
              </a:cxn>
              <a:cxn ang="0">
                <a:pos x="123" y="63"/>
              </a:cxn>
              <a:cxn ang="0">
                <a:pos x="110" y="43"/>
              </a:cxn>
              <a:cxn ang="0">
                <a:pos x="106" y="36"/>
              </a:cxn>
              <a:cxn ang="0">
                <a:pos x="130" y="27"/>
              </a:cxn>
              <a:cxn ang="0">
                <a:pos x="149" y="55"/>
              </a:cxn>
              <a:cxn ang="0">
                <a:pos x="211" y="78"/>
              </a:cxn>
              <a:cxn ang="0">
                <a:pos x="269" y="66"/>
              </a:cxn>
              <a:cxn ang="0">
                <a:pos x="269" y="0"/>
              </a:cxn>
            </a:cxnLst>
            <a:rect l="0" t="0" r="r" b="b"/>
            <a:pathLst>
              <a:path w="278" h="86">
                <a:moveTo>
                  <a:pt x="0" y="86"/>
                </a:moveTo>
                <a:lnTo>
                  <a:pt x="0" y="0"/>
                </a:lnTo>
                <a:lnTo>
                  <a:pt x="10" y="0"/>
                </a:lnTo>
                <a:lnTo>
                  <a:pt x="10" y="74"/>
                </a:lnTo>
                <a:lnTo>
                  <a:pt x="33" y="74"/>
                </a:lnTo>
                <a:lnTo>
                  <a:pt x="33" y="6"/>
                </a:lnTo>
                <a:lnTo>
                  <a:pt x="38" y="6"/>
                </a:lnTo>
                <a:cubicBezTo>
                  <a:pt x="46" y="6"/>
                  <a:pt x="51" y="7"/>
                  <a:pt x="54" y="9"/>
                </a:cubicBezTo>
                <a:cubicBezTo>
                  <a:pt x="57" y="10"/>
                  <a:pt x="61" y="13"/>
                  <a:pt x="65" y="17"/>
                </a:cubicBezTo>
                <a:cubicBezTo>
                  <a:pt x="68" y="21"/>
                  <a:pt x="73" y="26"/>
                  <a:pt x="77" y="32"/>
                </a:cubicBezTo>
                <a:cubicBezTo>
                  <a:pt x="63" y="46"/>
                  <a:pt x="56" y="64"/>
                  <a:pt x="55" y="86"/>
                </a:cubicBezTo>
                <a:lnTo>
                  <a:pt x="0" y="86"/>
                </a:lnTo>
                <a:close/>
                <a:moveTo>
                  <a:pt x="75" y="0"/>
                </a:moveTo>
                <a:lnTo>
                  <a:pt x="125" y="0"/>
                </a:lnTo>
                <a:cubicBezTo>
                  <a:pt x="125" y="2"/>
                  <a:pt x="125" y="5"/>
                  <a:pt x="126" y="7"/>
                </a:cubicBezTo>
                <a:cubicBezTo>
                  <a:pt x="114" y="9"/>
                  <a:pt x="103" y="13"/>
                  <a:pt x="94" y="18"/>
                </a:cubicBezTo>
                <a:cubicBezTo>
                  <a:pt x="92" y="16"/>
                  <a:pt x="91" y="15"/>
                  <a:pt x="90" y="13"/>
                </a:cubicBezTo>
                <a:cubicBezTo>
                  <a:pt x="85" y="7"/>
                  <a:pt x="80" y="3"/>
                  <a:pt x="75" y="0"/>
                </a:cubicBezTo>
                <a:close/>
                <a:moveTo>
                  <a:pt x="149" y="0"/>
                </a:moveTo>
                <a:lnTo>
                  <a:pt x="216" y="0"/>
                </a:lnTo>
                <a:lnTo>
                  <a:pt x="216" y="19"/>
                </a:lnTo>
                <a:lnTo>
                  <a:pt x="247" y="19"/>
                </a:lnTo>
                <a:lnTo>
                  <a:pt x="247" y="52"/>
                </a:lnTo>
                <a:lnTo>
                  <a:pt x="244" y="52"/>
                </a:lnTo>
                <a:cubicBezTo>
                  <a:pt x="232" y="57"/>
                  <a:pt x="221" y="59"/>
                  <a:pt x="212" y="59"/>
                </a:cubicBezTo>
                <a:cubicBezTo>
                  <a:pt x="193" y="59"/>
                  <a:pt x="178" y="53"/>
                  <a:pt x="166" y="42"/>
                </a:cubicBezTo>
                <a:cubicBezTo>
                  <a:pt x="162" y="37"/>
                  <a:pt x="158" y="33"/>
                  <a:pt x="156" y="28"/>
                </a:cubicBezTo>
                <a:cubicBezTo>
                  <a:pt x="169" y="30"/>
                  <a:pt x="182" y="35"/>
                  <a:pt x="196" y="43"/>
                </a:cubicBezTo>
                <a:lnTo>
                  <a:pt x="196" y="20"/>
                </a:lnTo>
                <a:cubicBezTo>
                  <a:pt x="184" y="15"/>
                  <a:pt x="173" y="11"/>
                  <a:pt x="165" y="9"/>
                </a:cubicBezTo>
                <a:cubicBezTo>
                  <a:pt x="160" y="8"/>
                  <a:pt x="155" y="7"/>
                  <a:pt x="149" y="7"/>
                </a:cubicBezTo>
                <a:cubicBezTo>
                  <a:pt x="149" y="4"/>
                  <a:pt x="149" y="2"/>
                  <a:pt x="149" y="0"/>
                </a:cubicBezTo>
                <a:close/>
                <a:moveTo>
                  <a:pt x="269" y="0"/>
                </a:moveTo>
                <a:lnTo>
                  <a:pt x="278" y="0"/>
                </a:lnTo>
                <a:lnTo>
                  <a:pt x="278" y="86"/>
                </a:lnTo>
                <a:lnTo>
                  <a:pt x="78" y="86"/>
                </a:lnTo>
                <a:cubicBezTo>
                  <a:pt x="79" y="73"/>
                  <a:pt x="82" y="61"/>
                  <a:pt x="89" y="52"/>
                </a:cubicBezTo>
                <a:lnTo>
                  <a:pt x="92" y="56"/>
                </a:lnTo>
                <a:lnTo>
                  <a:pt x="96" y="62"/>
                </a:lnTo>
                <a:cubicBezTo>
                  <a:pt x="97" y="63"/>
                  <a:pt x="98" y="64"/>
                  <a:pt x="98" y="64"/>
                </a:cubicBezTo>
                <a:lnTo>
                  <a:pt x="105" y="74"/>
                </a:lnTo>
                <a:lnTo>
                  <a:pt x="132" y="74"/>
                </a:lnTo>
                <a:lnTo>
                  <a:pt x="123" y="63"/>
                </a:lnTo>
                <a:cubicBezTo>
                  <a:pt x="120" y="59"/>
                  <a:pt x="116" y="52"/>
                  <a:pt x="110" y="43"/>
                </a:cubicBezTo>
                <a:cubicBezTo>
                  <a:pt x="109" y="41"/>
                  <a:pt x="107" y="38"/>
                  <a:pt x="106" y="36"/>
                </a:cubicBezTo>
                <a:cubicBezTo>
                  <a:pt x="113" y="31"/>
                  <a:pt x="121" y="28"/>
                  <a:pt x="130" y="27"/>
                </a:cubicBezTo>
                <a:cubicBezTo>
                  <a:pt x="134" y="38"/>
                  <a:pt x="140" y="47"/>
                  <a:pt x="149" y="55"/>
                </a:cubicBezTo>
                <a:cubicBezTo>
                  <a:pt x="164" y="71"/>
                  <a:pt x="185" y="78"/>
                  <a:pt x="211" y="78"/>
                </a:cubicBezTo>
                <a:cubicBezTo>
                  <a:pt x="231" y="78"/>
                  <a:pt x="250" y="74"/>
                  <a:pt x="269" y="66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028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Georgia" panose="02040502050405020303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 userDrawn="1"/>
        </p:nvGrpSpPr>
        <p:grpSpPr bwMode="auto">
          <a:xfrm>
            <a:off x="111125" y="6380163"/>
            <a:ext cx="1863725" cy="271462"/>
            <a:chOff x="70" y="4019"/>
            <a:chExt cx="1174" cy="171"/>
          </a:xfrm>
        </p:grpSpPr>
        <p:sp>
          <p:nvSpPr>
            <p:cNvPr id="2" name="Freeform 28"/>
            <p:cNvSpPr>
              <a:spLocks/>
            </p:cNvSpPr>
            <p:nvPr userDrawn="1"/>
          </p:nvSpPr>
          <p:spPr bwMode="auto">
            <a:xfrm>
              <a:off x="70" y="4024"/>
              <a:ext cx="78" cy="166"/>
            </a:xfrm>
            <a:custGeom>
              <a:avLst/>
              <a:gdLst/>
              <a:ahLst/>
              <a:cxnLst>
                <a:cxn ang="0">
                  <a:pos x="36" y="91"/>
                </a:cxn>
                <a:cxn ang="0">
                  <a:pos x="15" y="91"/>
                </a:cxn>
                <a:cxn ang="0">
                  <a:pos x="0" y="77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6" y="62"/>
                </a:cxn>
                <a:cxn ang="0">
                  <a:pos x="18" y="62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30" y="25"/>
                </a:cxn>
                <a:cxn ang="0">
                  <a:pos x="36" y="30"/>
                </a:cxn>
                <a:cxn ang="0">
                  <a:pos x="43" y="38"/>
                </a:cxn>
                <a:cxn ang="0">
                  <a:pos x="31" y="70"/>
                </a:cxn>
                <a:cxn ang="0">
                  <a:pos x="36" y="91"/>
                </a:cxn>
              </a:cxnLst>
              <a:rect l="0" t="0" r="r" b="b"/>
              <a:pathLst>
                <a:path w="43" h="91">
                  <a:moveTo>
                    <a:pt x="36" y="91"/>
                  </a:moveTo>
                  <a:lnTo>
                    <a:pt x="15" y="91"/>
                  </a:lnTo>
                  <a:cubicBezTo>
                    <a:pt x="7" y="91"/>
                    <a:pt x="0" y="85"/>
                    <a:pt x="0" y="77"/>
                  </a:cubicBezTo>
                  <a:lnTo>
                    <a:pt x="0" y="11"/>
                  </a:lnTo>
                  <a:cubicBezTo>
                    <a:pt x="0" y="7"/>
                    <a:pt x="2" y="3"/>
                    <a:pt x="6" y="0"/>
                  </a:cubicBezTo>
                  <a:lnTo>
                    <a:pt x="6" y="62"/>
                  </a:lnTo>
                  <a:lnTo>
                    <a:pt x="18" y="62"/>
                  </a:lnTo>
                  <a:lnTo>
                    <a:pt x="18" y="24"/>
                  </a:lnTo>
                  <a:lnTo>
                    <a:pt x="22" y="24"/>
                  </a:lnTo>
                  <a:cubicBezTo>
                    <a:pt x="26" y="24"/>
                    <a:pt x="29" y="24"/>
                    <a:pt x="30" y="25"/>
                  </a:cubicBezTo>
                  <a:cubicBezTo>
                    <a:pt x="32" y="26"/>
                    <a:pt x="34" y="28"/>
                    <a:pt x="36" y="30"/>
                  </a:cubicBezTo>
                  <a:cubicBezTo>
                    <a:pt x="38" y="32"/>
                    <a:pt x="41" y="35"/>
                    <a:pt x="43" y="38"/>
                  </a:cubicBezTo>
                  <a:cubicBezTo>
                    <a:pt x="35" y="47"/>
                    <a:pt x="31" y="57"/>
                    <a:pt x="31" y="70"/>
                  </a:cubicBezTo>
                  <a:cubicBezTo>
                    <a:pt x="31" y="77"/>
                    <a:pt x="33" y="85"/>
                    <a:pt x="36" y="9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auto">
            <a:xfrm>
              <a:off x="150" y="4019"/>
              <a:ext cx="203" cy="171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39" y="54"/>
                </a:cxn>
                <a:cxn ang="0">
                  <a:pos x="74" y="67"/>
                </a:cxn>
                <a:cxn ang="0">
                  <a:pos x="106" y="60"/>
                </a:cxn>
                <a:cxn ang="0">
                  <a:pos x="106" y="23"/>
                </a:cxn>
                <a:cxn ang="0">
                  <a:pos x="77" y="23"/>
                </a:cxn>
                <a:cxn ang="0">
                  <a:pos x="77" y="34"/>
                </a:cxn>
                <a:cxn ang="0">
                  <a:pos x="93" y="34"/>
                </a:cxn>
                <a:cxn ang="0">
                  <a:pos x="93" y="52"/>
                </a:cxn>
                <a:cxn ang="0">
                  <a:pos x="92" y="53"/>
                </a:cxn>
                <a:cxn ang="0">
                  <a:pos x="74" y="56"/>
                </a:cxn>
                <a:cxn ang="0">
                  <a:pos x="49" y="47"/>
                </a:cxn>
                <a:cxn ang="0">
                  <a:pos x="43" y="39"/>
                </a:cxn>
                <a:cxn ang="0">
                  <a:pos x="65" y="47"/>
                </a:cxn>
                <a:cxn ang="0">
                  <a:pos x="65" y="34"/>
                </a:cxn>
                <a:cxn ang="0">
                  <a:pos x="48" y="28"/>
                </a:cxn>
                <a:cxn ang="0">
                  <a:pos x="39" y="27"/>
                </a:cxn>
                <a:cxn ang="0">
                  <a:pos x="39" y="22"/>
                </a:cxn>
                <a:cxn ang="0">
                  <a:pos x="47" y="0"/>
                </a:cxn>
                <a:cxn ang="0">
                  <a:pos x="96" y="0"/>
                </a:cxn>
                <a:cxn ang="0">
                  <a:pos x="111" y="14"/>
                </a:cxn>
                <a:cxn ang="0">
                  <a:pos x="111" y="80"/>
                </a:cxn>
                <a:cxn ang="0">
                  <a:pos x="96" y="94"/>
                </a:cxn>
                <a:cxn ang="0">
                  <a:pos x="67" y="94"/>
                </a:cxn>
                <a:cxn ang="0">
                  <a:pos x="67" y="72"/>
                </a:cxn>
                <a:cxn ang="0">
                  <a:pos x="37" y="72"/>
                </a:cxn>
                <a:cxn ang="0">
                  <a:pos x="37" y="84"/>
                </a:cxn>
                <a:cxn ang="0">
                  <a:pos x="54" y="84"/>
                </a:cxn>
                <a:cxn ang="0">
                  <a:pos x="54" y="94"/>
                </a:cxn>
                <a:cxn ang="0">
                  <a:pos x="8" y="94"/>
                </a:cxn>
                <a:cxn ang="0">
                  <a:pos x="0" y="72"/>
                </a:cxn>
                <a:cxn ang="0">
                  <a:pos x="6" y="52"/>
                </a:cxn>
                <a:cxn ang="0">
                  <a:pos x="8" y="54"/>
                </a:cxn>
                <a:cxn ang="0">
                  <a:pos x="10" y="58"/>
                </a:cxn>
                <a:cxn ang="0">
                  <a:pos x="11" y="59"/>
                </a:cxn>
                <a:cxn ang="0">
                  <a:pos x="15" y="65"/>
                </a:cxn>
                <a:cxn ang="0">
                  <a:pos x="29" y="65"/>
                </a:cxn>
                <a:cxn ang="0">
                  <a:pos x="25" y="58"/>
                </a:cxn>
                <a:cxn ang="0">
                  <a:pos x="17" y="47"/>
                </a:cxn>
                <a:cxn ang="0">
                  <a:pos x="15" y="43"/>
                </a:cxn>
                <a:cxn ang="0">
                  <a:pos x="29" y="38"/>
                </a:cxn>
              </a:cxnLst>
              <a:rect l="0" t="0" r="r" b="b"/>
              <a:pathLst>
                <a:path w="111" h="94">
                  <a:moveTo>
                    <a:pt x="29" y="38"/>
                  </a:moveTo>
                  <a:cubicBezTo>
                    <a:pt x="31" y="44"/>
                    <a:pt x="34" y="50"/>
                    <a:pt x="39" y="54"/>
                  </a:cubicBezTo>
                  <a:cubicBezTo>
                    <a:pt x="48" y="63"/>
                    <a:pt x="59" y="67"/>
                    <a:pt x="74" y="67"/>
                  </a:cubicBezTo>
                  <a:cubicBezTo>
                    <a:pt x="85" y="67"/>
                    <a:pt x="95" y="65"/>
                    <a:pt x="106" y="60"/>
                  </a:cubicBezTo>
                  <a:lnTo>
                    <a:pt x="106" y="23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93" y="34"/>
                  </a:lnTo>
                  <a:lnTo>
                    <a:pt x="93" y="52"/>
                  </a:lnTo>
                  <a:lnTo>
                    <a:pt x="92" y="53"/>
                  </a:lnTo>
                  <a:cubicBezTo>
                    <a:pt x="85" y="55"/>
                    <a:pt x="79" y="56"/>
                    <a:pt x="74" y="56"/>
                  </a:cubicBezTo>
                  <a:cubicBezTo>
                    <a:pt x="64" y="56"/>
                    <a:pt x="55" y="53"/>
                    <a:pt x="49" y="47"/>
                  </a:cubicBezTo>
                  <a:cubicBezTo>
                    <a:pt x="46" y="44"/>
                    <a:pt x="44" y="42"/>
                    <a:pt x="43" y="39"/>
                  </a:cubicBezTo>
                  <a:cubicBezTo>
                    <a:pt x="50" y="40"/>
                    <a:pt x="58" y="43"/>
                    <a:pt x="65" y="47"/>
                  </a:cubicBezTo>
                  <a:lnTo>
                    <a:pt x="65" y="34"/>
                  </a:lnTo>
                  <a:cubicBezTo>
                    <a:pt x="58" y="31"/>
                    <a:pt x="53" y="29"/>
                    <a:pt x="48" y="28"/>
                  </a:cubicBezTo>
                  <a:cubicBezTo>
                    <a:pt x="45" y="28"/>
                    <a:pt x="42" y="27"/>
                    <a:pt x="39" y="27"/>
                  </a:cubicBezTo>
                  <a:cubicBezTo>
                    <a:pt x="39" y="25"/>
                    <a:pt x="39" y="24"/>
                    <a:pt x="39" y="22"/>
                  </a:cubicBezTo>
                  <a:cubicBezTo>
                    <a:pt x="39" y="14"/>
                    <a:pt x="42" y="6"/>
                    <a:pt x="47" y="0"/>
                  </a:cubicBezTo>
                  <a:lnTo>
                    <a:pt x="96" y="0"/>
                  </a:lnTo>
                  <a:cubicBezTo>
                    <a:pt x="104" y="0"/>
                    <a:pt x="111" y="6"/>
                    <a:pt x="111" y="14"/>
                  </a:cubicBezTo>
                  <a:lnTo>
                    <a:pt x="111" y="80"/>
                  </a:lnTo>
                  <a:cubicBezTo>
                    <a:pt x="111" y="88"/>
                    <a:pt x="104" y="94"/>
                    <a:pt x="96" y="94"/>
                  </a:cubicBezTo>
                  <a:lnTo>
                    <a:pt x="67" y="94"/>
                  </a:lnTo>
                  <a:lnTo>
                    <a:pt x="67" y="72"/>
                  </a:lnTo>
                  <a:lnTo>
                    <a:pt x="37" y="72"/>
                  </a:lnTo>
                  <a:lnTo>
                    <a:pt x="37" y="84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8" y="94"/>
                  </a:lnTo>
                  <a:cubicBezTo>
                    <a:pt x="2" y="88"/>
                    <a:pt x="0" y="81"/>
                    <a:pt x="0" y="72"/>
                  </a:cubicBezTo>
                  <a:cubicBezTo>
                    <a:pt x="0" y="64"/>
                    <a:pt x="2" y="58"/>
                    <a:pt x="6" y="52"/>
                  </a:cubicBezTo>
                  <a:lnTo>
                    <a:pt x="8" y="54"/>
                  </a:lnTo>
                  <a:lnTo>
                    <a:pt x="10" y="58"/>
                  </a:lnTo>
                  <a:cubicBezTo>
                    <a:pt x="10" y="58"/>
                    <a:pt x="11" y="59"/>
                    <a:pt x="11" y="59"/>
                  </a:cubicBezTo>
                  <a:lnTo>
                    <a:pt x="15" y="65"/>
                  </a:lnTo>
                  <a:lnTo>
                    <a:pt x="29" y="65"/>
                  </a:lnTo>
                  <a:lnTo>
                    <a:pt x="25" y="58"/>
                  </a:lnTo>
                  <a:cubicBezTo>
                    <a:pt x="23" y="56"/>
                    <a:pt x="21" y="52"/>
                    <a:pt x="17" y="47"/>
                  </a:cubicBezTo>
                  <a:cubicBezTo>
                    <a:pt x="17" y="46"/>
                    <a:pt x="16" y="45"/>
                    <a:pt x="15" y="43"/>
                  </a:cubicBezTo>
                  <a:cubicBezTo>
                    <a:pt x="19" y="41"/>
                    <a:pt x="24" y="39"/>
                    <a:pt x="29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auto">
            <a:xfrm>
              <a:off x="147" y="4019"/>
              <a:ext cx="62" cy="6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4" y="0"/>
                </a:cxn>
                <a:cxn ang="0">
                  <a:pos x="28" y="23"/>
                </a:cxn>
                <a:cxn ang="0">
                  <a:pos x="28" y="27"/>
                </a:cxn>
                <a:cxn ang="0">
                  <a:pos x="10" y="34"/>
                </a:cxn>
                <a:cxn ang="0">
                  <a:pos x="8" y="31"/>
                </a:cxn>
                <a:cxn ang="0">
                  <a:pos x="0" y="23"/>
                </a:cxn>
                <a:cxn ang="0">
                  <a:pos x="11" y="15"/>
                </a:cxn>
                <a:cxn ang="0">
                  <a:pos x="15" y="2"/>
                </a:cxn>
                <a:cxn ang="0">
                  <a:pos x="15" y="0"/>
                </a:cxn>
              </a:cxnLst>
              <a:rect l="0" t="0" r="r" b="b"/>
              <a:pathLst>
                <a:path w="34" h="34">
                  <a:moveTo>
                    <a:pt x="15" y="0"/>
                  </a:moveTo>
                  <a:lnTo>
                    <a:pt x="34" y="0"/>
                  </a:lnTo>
                  <a:cubicBezTo>
                    <a:pt x="30" y="7"/>
                    <a:pt x="28" y="14"/>
                    <a:pt x="28" y="23"/>
                  </a:cubicBezTo>
                  <a:cubicBezTo>
                    <a:pt x="28" y="24"/>
                    <a:pt x="28" y="26"/>
                    <a:pt x="28" y="27"/>
                  </a:cubicBezTo>
                  <a:cubicBezTo>
                    <a:pt x="22" y="28"/>
                    <a:pt x="16" y="30"/>
                    <a:pt x="10" y="34"/>
                  </a:cubicBezTo>
                  <a:cubicBezTo>
                    <a:pt x="10" y="32"/>
                    <a:pt x="9" y="31"/>
                    <a:pt x="8" y="31"/>
                  </a:cubicBezTo>
                  <a:cubicBezTo>
                    <a:pt x="5" y="27"/>
                    <a:pt x="3" y="25"/>
                    <a:pt x="0" y="23"/>
                  </a:cubicBezTo>
                  <a:cubicBezTo>
                    <a:pt x="5" y="21"/>
                    <a:pt x="8" y="19"/>
                    <a:pt x="11" y="15"/>
                  </a:cubicBezTo>
                  <a:cubicBezTo>
                    <a:pt x="13" y="11"/>
                    <a:pt x="15" y="7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auto">
            <a:xfrm>
              <a:off x="103" y="4019"/>
              <a:ext cx="47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1"/>
                </a:cxn>
                <a:cxn ang="0">
                  <a:pos x="24" y="9"/>
                </a:cxn>
                <a:cxn ang="0">
                  <a:pos x="18" y="14"/>
                </a:cxn>
                <a:cxn ang="0">
                  <a:pos x="5" y="15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26" y="0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4"/>
                    <a:pt x="25" y="7"/>
                    <a:pt x="24" y="9"/>
                  </a:cubicBezTo>
                  <a:cubicBezTo>
                    <a:pt x="22" y="11"/>
                    <a:pt x="21" y="13"/>
                    <a:pt x="18" y="14"/>
                  </a:cubicBezTo>
                  <a:cubicBezTo>
                    <a:pt x="16" y="15"/>
                    <a:pt x="12" y="15"/>
                    <a:pt x="5" y="15"/>
                  </a:cubicBez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433" y="4062"/>
              <a:ext cx="811" cy="93"/>
            </a:xfrm>
            <a:custGeom>
              <a:avLst/>
              <a:gdLst/>
              <a:ahLst/>
              <a:cxnLst>
                <a:cxn ang="0">
                  <a:pos x="423" y="44"/>
                </a:cxn>
                <a:cxn ang="0">
                  <a:pos x="416" y="50"/>
                </a:cxn>
                <a:cxn ang="0">
                  <a:pos x="0" y="1"/>
                </a:cxn>
                <a:cxn ang="0">
                  <a:pos x="29" y="15"/>
                </a:cxn>
                <a:cxn ang="0">
                  <a:pos x="25" y="31"/>
                </a:cxn>
                <a:cxn ang="0">
                  <a:pos x="39" y="50"/>
                </a:cxn>
                <a:cxn ang="0">
                  <a:pos x="27" y="46"/>
                </a:cxn>
                <a:cxn ang="0">
                  <a:pos x="21" y="37"/>
                </a:cxn>
                <a:cxn ang="0">
                  <a:pos x="9" y="29"/>
                </a:cxn>
                <a:cxn ang="0">
                  <a:pos x="0" y="50"/>
                </a:cxn>
                <a:cxn ang="0">
                  <a:pos x="7" y="22"/>
                </a:cxn>
                <a:cxn ang="0">
                  <a:pos x="21" y="19"/>
                </a:cxn>
                <a:cxn ang="0">
                  <a:pos x="17" y="8"/>
                </a:cxn>
                <a:cxn ang="0">
                  <a:pos x="88" y="26"/>
                </a:cxn>
                <a:cxn ang="0">
                  <a:pos x="50" y="44"/>
                </a:cxn>
                <a:cxn ang="0">
                  <a:pos x="69" y="0"/>
                </a:cxn>
                <a:cxn ang="0">
                  <a:pos x="87" y="12"/>
                </a:cxn>
                <a:cxn ang="0">
                  <a:pos x="50" y="26"/>
                </a:cxn>
                <a:cxn ang="0">
                  <a:pos x="80" y="43"/>
                </a:cxn>
                <a:cxn ang="0">
                  <a:pos x="71" y="32"/>
                </a:cxn>
                <a:cxn ang="0">
                  <a:pos x="142" y="26"/>
                </a:cxn>
                <a:cxn ang="0">
                  <a:pos x="104" y="44"/>
                </a:cxn>
                <a:cxn ang="0">
                  <a:pos x="123" y="0"/>
                </a:cxn>
                <a:cxn ang="0">
                  <a:pos x="141" y="12"/>
                </a:cxn>
                <a:cxn ang="0">
                  <a:pos x="104" y="26"/>
                </a:cxn>
                <a:cxn ang="0">
                  <a:pos x="134" y="43"/>
                </a:cxn>
                <a:cxn ang="0">
                  <a:pos x="125" y="32"/>
                </a:cxn>
                <a:cxn ang="0">
                  <a:pos x="216" y="47"/>
                </a:cxn>
                <a:cxn ang="0">
                  <a:pos x="174" y="38"/>
                </a:cxn>
                <a:cxn ang="0">
                  <a:pos x="198" y="0"/>
                </a:cxn>
                <a:cxn ang="0">
                  <a:pos x="198" y="7"/>
                </a:cxn>
                <a:cxn ang="0">
                  <a:pos x="184" y="39"/>
                </a:cxn>
                <a:cxn ang="0">
                  <a:pos x="242" y="0"/>
                </a:cxn>
                <a:cxn ang="0">
                  <a:pos x="262" y="50"/>
                </a:cxn>
                <a:cxn ang="0">
                  <a:pos x="228" y="50"/>
                </a:cxn>
                <a:cxn ang="0">
                  <a:pos x="253" y="29"/>
                </a:cxn>
                <a:cxn ang="0">
                  <a:pos x="253" y="29"/>
                </a:cxn>
                <a:cxn ang="0">
                  <a:pos x="291" y="1"/>
                </a:cxn>
                <a:cxn ang="0">
                  <a:pos x="304" y="22"/>
                </a:cxn>
                <a:cxn ang="0">
                  <a:pos x="282" y="29"/>
                </a:cxn>
                <a:cxn ang="0">
                  <a:pos x="289" y="7"/>
                </a:cxn>
                <a:cxn ang="0">
                  <a:pos x="290" y="22"/>
                </a:cxn>
                <a:cxn ang="0">
                  <a:pos x="289" y="7"/>
                </a:cxn>
                <a:cxn ang="0">
                  <a:pos x="320" y="50"/>
                </a:cxn>
                <a:cxn ang="0">
                  <a:pos x="326" y="1"/>
                </a:cxn>
                <a:cxn ang="0">
                  <a:pos x="351" y="7"/>
                </a:cxn>
                <a:cxn ang="0">
                  <a:pos x="344" y="7"/>
                </a:cxn>
                <a:cxn ang="0">
                  <a:pos x="383" y="0"/>
                </a:cxn>
                <a:cxn ang="0">
                  <a:pos x="403" y="50"/>
                </a:cxn>
                <a:cxn ang="0">
                  <a:pos x="369" y="50"/>
                </a:cxn>
                <a:cxn ang="0">
                  <a:pos x="394" y="29"/>
                </a:cxn>
                <a:cxn ang="0">
                  <a:pos x="394" y="29"/>
                </a:cxn>
              </a:cxnLst>
              <a:rect l="0" t="0" r="r" b="b"/>
              <a:pathLst>
                <a:path w="446" h="51">
                  <a:moveTo>
                    <a:pt x="416" y="1"/>
                  </a:moveTo>
                  <a:lnTo>
                    <a:pt x="423" y="1"/>
                  </a:lnTo>
                  <a:lnTo>
                    <a:pt x="423" y="44"/>
                  </a:lnTo>
                  <a:lnTo>
                    <a:pt x="446" y="44"/>
                  </a:lnTo>
                  <a:lnTo>
                    <a:pt x="446" y="50"/>
                  </a:lnTo>
                  <a:lnTo>
                    <a:pt x="416" y="50"/>
                  </a:lnTo>
                  <a:lnTo>
                    <a:pt x="416" y="1"/>
                  </a:lnTo>
                  <a:close/>
                  <a:moveTo>
                    <a:pt x="0" y="50"/>
                  </a:moveTo>
                  <a:lnTo>
                    <a:pt x="0" y="1"/>
                  </a:lnTo>
                  <a:lnTo>
                    <a:pt x="13" y="1"/>
                  </a:lnTo>
                  <a:cubicBezTo>
                    <a:pt x="18" y="1"/>
                    <a:pt x="22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7"/>
                    <a:pt x="28" y="20"/>
                    <a:pt x="27" y="22"/>
                  </a:cubicBezTo>
                  <a:cubicBezTo>
                    <a:pt x="25" y="24"/>
                    <a:pt x="23" y="26"/>
                    <a:pt x="21" y="27"/>
                  </a:cubicBezTo>
                  <a:cubicBezTo>
                    <a:pt x="22" y="28"/>
                    <a:pt x="24" y="29"/>
                    <a:pt x="25" y="31"/>
                  </a:cubicBezTo>
                  <a:cubicBezTo>
                    <a:pt x="27" y="33"/>
                    <a:pt x="29" y="36"/>
                    <a:pt x="32" y="40"/>
                  </a:cubicBezTo>
                  <a:cubicBezTo>
                    <a:pt x="33" y="43"/>
                    <a:pt x="35" y="45"/>
                    <a:pt x="36" y="47"/>
                  </a:cubicBezTo>
                  <a:lnTo>
                    <a:pt x="39" y="50"/>
                  </a:lnTo>
                  <a:lnTo>
                    <a:pt x="30" y="50"/>
                  </a:lnTo>
                  <a:lnTo>
                    <a:pt x="28" y="47"/>
                  </a:lnTo>
                  <a:cubicBezTo>
                    <a:pt x="28" y="47"/>
                    <a:pt x="28" y="47"/>
                    <a:pt x="27" y="46"/>
                  </a:cubicBezTo>
                  <a:lnTo>
                    <a:pt x="26" y="45"/>
                  </a:lnTo>
                  <a:lnTo>
                    <a:pt x="24" y="41"/>
                  </a:lnTo>
                  <a:lnTo>
                    <a:pt x="21" y="37"/>
                  </a:lnTo>
                  <a:cubicBezTo>
                    <a:pt x="20" y="35"/>
                    <a:pt x="19" y="33"/>
                    <a:pt x="17" y="32"/>
                  </a:cubicBezTo>
                  <a:cubicBezTo>
                    <a:pt x="16" y="31"/>
                    <a:pt x="15" y="30"/>
                    <a:pt x="14" y="30"/>
                  </a:cubicBezTo>
                  <a:cubicBezTo>
                    <a:pt x="13" y="29"/>
                    <a:pt x="11" y="29"/>
                    <a:pt x="9" y="29"/>
                  </a:cubicBezTo>
                  <a:lnTo>
                    <a:pt x="7" y="29"/>
                  </a:lnTo>
                  <a:lnTo>
                    <a:pt x="7" y="50"/>
                  </a:lnTo>
                  <a:lnTo>
                    <a:pt x="0" y="50"/>
                  </a:lnTo>
                  <a:close/>
                  <a:moveTo>
                    <a:pt x="9" y="7"/>
                  </a:moveTo>
                  <a:lnTo>
                    <a:pt x="7" y="7"/>
                  </a:lnTo>
                  <a:lnTo>
                    <a:pt x="7" y="22"/>
                  </a:lnTo>
                  <a:lnTo>
                    <a:pt x="10" y="22"/>
                  </a:lnTo>
                  <a:cubicBezTo>
                    <a:pt x="14" y="22"/>
                    <a:pt x="16" y="22"/>
                    <a:pt x="17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1" y="17"/>
                    <a:pt x="22" y="16"/>
                    <a:pt x="22" y="14"/>
                  </a:cubicBezTo>
                  <a:cubicBezTo>
                    <a:pt x="22" y="13"/>
                    <a:pt x="21" y="11"/>
                    <a:pt x="20" y="10"/>
                  </a:cubicBezTo>
                  <a:cubicBezTo>
                    <a:pt x="20" y="9"/>
                    <a:pt x="18" y="8"/>
                    <a:pt x="17" y="8"/>
                  </a:cubicBezTo>
                  <a:cubicBezTo>
                    <a:pt x="15" y="7"/>
                    <a:pt x="13" y="7"/>
                    <a:pt x="9" y="7"/>
                  </a:cubicBezTo>
                  <a:close/>
                  <a:moveTo>
                    <a:pt x="71" y="26"/>
                  </a:moveTo>
                  <a:lnTo>
                    <a:pt x="88" y="26"/>
                  </a:lnTo>
                  <a:lnTo>
                    <a:pt x="88" y="47"/>
                  </a:lnTo>
                  <a:cubicBezTo>
                    <a:pt x="82" y="50"/>
                    <a:pt x="76" y="51"/>
                    <a:pt x="69" y="51"/>
                  </a:cubicBezTo>
                  <a:cubicBezTo>
                    <a:pt x="61" y="51"/>
                    <a:pt x="55" y="49"/>
                    <a:pt x="50" y="44"/>
                  </a:cubicBezTo>
                  <a:cubicBezTo>
                    <a:pt x="45" y="39"/>
                    <a:pt x="42" y="33"/>
                    <a:pt x="42" y="26"/>
                  </a:cubicBezTo>
                  <a:cubicBezTo>
                    <a:pt x="42" y="19"/>
                    <a:pt x="45" y="12"/>
                    <a:pt x="50" y="7"/>
                  </a:cubicBezTo>
                  <a:cubicBezTo>
                    <a:pt x="55" y="3"/>
                    <a:pt x="61" y="0"/>
                    <a:pt x="69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80" y="2"/>
                    <a:pt x="83" y="3"/>
                    <a:pt x="87" y="4"/>
                  </a:cubicBezTo>
                  <a:lnTo>
                    <a:pt x="87" y="12"/>
                  </a:lnTo>
                  <a:cubicBezTo>
                    <a:pt x="81" y="8"/>
                    <a:pt x="75" y="6"/>
                    <a:pt x="69" y="6"/>
                  </a:cubicBezTo>
                  <a:cubicBezTo>
                    <a:pt x="64" y="6"/>
                    <a:pt x="59" y="8"/>
                    <a:pt x="55" y="12"/>
                  </a:cubicBezTo>
                  <a:cubicBezTo>
                    <a:pt x="52" y="16"/>
                    <a:pt x="50" y="20"/>
                    <a:pt x="50" y="26"/>
                  </a:cubicBezTo>
                  <a:cubicBezTo>
                    <a:pt x="50" y="31"/>
                    <a:pt x="52" y="36"/>
                    <a:pt x="55" y="39"/>
                  </a:cubicBezTo>
                  <a:cubicBezTo>
                    <a:pt x="59" y="43"/>
                    <a:pt x="64" y="45"/>
                    <a:pt x="70" y="45"/>
                  </a:cubicBezTo>
                  <a:cubicBezTo>
                    <a:pt x="73" y="45"/>
                    <a:pt x="76" y="44"/>
                    <a:pt x="80" y="43"/>
                  </a:cubicBezTo>
                  <a:lnTo>
                    <a:pt x="81" y="43"/>
                  </a:lnTo>
                  <a:lnTo>
                    <a:pt x="81" y="32"/>
                  </a:lnTo>
                  <a:lnTo>
                    <a:pt x="71" y="32"/>
                  </a:lnTo>
                  <a:lnTo>
                    <a:pt x="71" y="26"/>
                  </a:lnTo>
                  <a:close/>
                  <a:moveTo>
                    <a:pt x="125" y="26"/>
                  </a:moveTo>
                  <a:lnTo>
                    <a:pt x="142" y="26"/>
                  </a:lnTo>
                  <a:lnTo>
                    <a:pt x="142" y="47"/>
                  </a:lnTo>
                  <a:cubicBezTo>
                    <a:pt x="136" y="50"/>
                    <a:pt x="130" y="51"/>
                    <a:pt x="124" y="51"/>
                  </a:cubicBezTo>
                  <a:cubicBezTo>
                    <a:pt x="115" y="51"/>
                    <a:pt x="109" y="49"/>
                    <a:pt x="104" y="44"/>
                  </a:cubicBezTo>
                  <a:cubicBezTo>
                    <a:pt x="99" y="39"/>
                    <a:pt x="96" y="33"/>
                    <a:pt x="96" y="26"/>
                  </a:cubicBezTo>
                  <a:cubicBezTo>
                    <a:pt x="96" y="19"/>
                    <a:pt x="99" y="12"/>
                    <a:pt x="104" y="7"/>
                  </a:cubicBezTo>
                  <a:cubicBezTo>
                    <a:pt x="109" y="3"/>
                    <a:pt x="116" y="0"/>
                    <a:pt x="123" y="0"/>
                  </a:cubicBezTo>
                  <a:cubicBezTo>
                    <a:pt x="126" y="0"/>
                    <a:pt x="129" y="0"/>
                    <a:pt x="131" y="1"/>
                  </a:cubicBezTo>
                  <a:cubicBezTo>
                    <a:pt x="134" y="2"/>
                    <a:pt x="137" y="3"/>
                    <a:pt x="141" y="4"/>
                  </a:cubicBezTo>
                  <a:lnTo>
                    <a:pt x="141" y="12"/>
                  </a:lnTo>
                  <a:cubicBezTo>
                    <a:pt x="135" y="8"/>
                    <a:pt x="129" y="6"/>
                    <a:pt x="123" y="6"/>
                  </a:cubicBezTo>
                  <a:cubicBezTo>
                    <a:pt x="118" y="6"/>
                    <a:pt x="113" y="8"/>
                    <a:pt x="109" y="12"/>
                  </a:cubicBezTo>
                  <a:cubicBezTo>
                    <a:pt x="106" y="16"/>
                    <a:pt x="104" y="20"/>
                    <a:pt x="104" y="26"/>
                  </a:cubicBezTo>
                  <a:cubicBezTo>
                    <a:pt x="104" y="31"/>
                    <a:pt x="106" y="36"/>
                    <a:pt x="109" y="39"/>
                  </a:cubicBezTo>
                  <a:cubicBezTo>
                    <a:pt x="113" y="43"/>
                    <a:pt x="118" y="45"/>
                    <a:pt x="124" y="45"/>
                  </a:cubicBezTo>
                  <a:cubicBezTo>
                    <a:pt x="127" y="45"/>
                    <a:pt x="130" y="44"/>
                    <a:pt x="134" y="43"/>
                  </a:cubicBezTo>
                  <a:lnTo>
                    <a:pt x="135" y="43"/>
                  </a:lnTo>
                  <a:lnTo>
                    <a:pt x="135" y="32"/>
                  </a:lnTo>
                  <a:lnTo>
                    <a:pt x="125" y="32"/>
                  </a:lnTo>
                  <a:lnTo>
                    <a:pt x="125" y="26"/>
                  </a:lnTo>
                  <a:close/>
                  <a:moveTo>
                    <a:pt x="216" y="39"/>
                  </a:moveTo>
                  <a:lnTo>
                    <a:pt x="216" y="47"/>
                  </a:lnTo>
                  <a:cubicBezTo>
                    <a:pt x="210" y="50"/>
                    <a:pt x="204" y="51"/>
                    <a:pt x="198" y="51"/>
                  </a:cubicBezTo>
                  <a:cubicBezTo>
                    <a:pt x="192" y="51"/>
                    <a:pt x="187" y="50"/>
                    <a:pt x="183" y="48"/>
                  </a:cubicBezTo>
                  <a:cubicBezTo>
                    <a:pt x="179" y="45"/>
                    <a:pt x="176" y="42"/>
                    <a:pt x="174" y="38"/>
                  </a:cubicBezTo>
                  <a:cubicBezTo>
                    <a:pt x="172" y="34"/>
                    <a:pt x="171" y="30"/>
                    <a:pt x="171" y="26"/>
                  </a:cubicBezTo>
                  <a:cubicBezTo>
                    <a:pt x="171" y="18"/>
                    <a:pt x="173" y="12"/>
                    <a:pt x="179" y="7"/>
                  </a:cubicBezTo>
                  <a:cubicBezTo>
                    <a:pt x="184" y="3"/>
                    <a:pt x="190" y="0"/>
                    <a:pt x="198" y="0"/>
                  </a:cubicBezTo>
                  <a:cubicBezTo>
                    <a:pt x="203" y="0"/>
                    <a:pt x="209" y="1"/>
                    <a:pt x="215" y="4"/>
                  </a:cubicBezTo>
                  <a:lnTo>
                    <a:pt x="215" y="12"/>
                  </a:lnTo>
                  <a:cubicBezTo>
                    <a:pt x="209" y="8"/>
                    <a:pt x="204" y="7"/>
                    <a:pt x="198" y="7"/>
                  </a:cubicBezTo>
                  <a:cubicBezTo>
                    <a:pt x="192" y="7"/>
                    <a:pt x="188" y="9"/>
                    <a:pt x="184" y="12"/>
                  </a:cubicBezTo>
                  <a:cubicBezTo>
                    <a:pt x="180" y="16"/>
                    <a:pt x="178" y="20"/>
                    <a:pt x="178" y="26"/>
                  </a:cubicBezTo>
                  <a:cubicBezTo>
                    <a:pt x="178" y="31"/>
                    <a:pt x="180" y="36"/>
                    <a:pt x="184" y="39"/>
                  </a:cubicBezTo>
                  <a:cubicBezTo>
                    <a:pt x="187" y="43"/>
                    <a:pt x="192" y="44"/>
                    <a:pt x="198" y="44"/>
                  </a:cubicBezTo>
                  <a:cubicBezTo>
                    <a:pt x="204" y="44"/>
                    <a:pt x="210" y="43"/>
                    <a:pt x="216" y="39"/>
                  </a:cubicBezTo>
                  <a:close/>
                  <a:moveTo>
                    <a:pt x="242" y="0"/>
                  </a:moveTo>
                  <a:lnTo>
                    <a:pt x="247" y="0"/>
                  </a:lnTo>
                  <a:lnTo>
                    <a:pt x="270" y="50"/>
                  </a:lnTo>
                  <a:lnTo>
                    <a:pt x="262" y="50"/>
                  </a:lnTo>
                  <a:lnTo>
                    <a:pt x="256" y="36"/>
                  </a:lnTo>
                  <a:lnTo>
                    <a:pt x="234" y="36"/>
                  </a:lnTo>
                  <a:lnTo>
                    <a:pt x="228" y="50"/>
                  </a:lnTo>
                  <a:lnTo>
                    <a:pt x="221" y="50"/>
                  </a:lnTo>
                  <a:lnTo>
                    <a:pt x="242" y="0"/>
                  </a:lnTo>
                  <a:close/>
                  <a:moveTo>
                    <a:pt x="253" y="29"/>
                  </a:moveTo>
                  <a:lnTo>
                    <a:pt x="245" y="11"/>
                  </a:lnTo>
                  <a:lnTo>
                    <a:pt x="237" y="29"/>
                  </a:lnTo>
                  <a:lnTo>
                    <a:pt x="253" y="29"/>
                  </a:lnTo>
                  <a:close/>
                  <a:moveTo>
                    <a:pt x="275" y="50"/>
                  </a:moveTo>
                  <a:lnTo>
                    <a:pt x="275" y="1"/>
                  </a:lnTo>
                  <a:lnTo>
                    <a:pt x="291" y="1"/>
                  </a:lnTo>
                  <a:cubicBezTo>
                    <a:pt x="295" y="1"/>
                    <a:pt x="299" y="2"/>
                    <a:pt x="302" y="4"/>
                  </a:cubicBezTo>
                  <a:cubicBezTo>
                    <a:pt x="305" y="7"/>
                    <a:pt x="306" y="10"/>
                    <a:pt x="306" y="15"/>
                  </a:cubicBezTo>
                  <a:cubicBezTo>
                    <a:pt x="306" y="18"/>
                    <a:pt x="305" y="20"/>
                    <a:pt x="304" y="22"/>
                  </a:cubicBezTo>
                  <a:cubicBezTo>
                    <a:pt x="303" y="25"/>
                    <a:pt x="301" y="26"/>
                    <a:pt x="298" y="27"/>
                  </a:cubicBezTo>
                  <a:cubicBezTo>
                    <a:pt x="295" y="28"/>
                    <a:pt x="292" y="29"/>
                    <a:pt x="287" y="29"/>
                  </a:cubicBezTo>
                  <a:lnTo>
                    <a:pt x="282" y="29"/>
                  </a:lnTo>
                  <a:lnTo>
                    <a:pt x="282" y="50"/>
                  </a:lnTo>
                  <a:lnTo>
                    <a:pt x="275" y="50"/>
                  </a:lnTo>
                  <a:close/>
                  <a:moveTo>
                    <a:pt x="289" y="7"/>
                  </a:moveTo>
                  <a:lnTo>
                    <a:pt x="282" y="7"/>
                  </a:lnTo>
                  <a:lnTo>
                    <a:pt x="282" y="22"/>
                  </a:lnTo>
                  <a:lnTo>
                    <a:pt x="290" y="22"/>
                  </a:lnTo>
                  <a:cubicBezTo>
                    <a:pt x="293" y="22"/>
                    <a:pt x="295" y="22"/>
                    <a:pt x="296" y="20"/>
                  </a:cubicBezTo>
                  <a:cubicBezTo>
                    <a:pt x="298" y="19"/>
                    <a:pt x="299" y="17"/>
                    <a:pt x="299" y="15"/>
                  </a:cubicBezTo>
                  <a:cubicBezTo>
                    <a:pt x="299" y="10"/>
                    <a:pt x="296" y="7"/>
                    <a:pt x="289" y="7"/>
                  </a:cubicBezTo>
                  <a:close/>
                  <a:moveTo>
                    <a:pt x="312" y="1"/>
                  </a:moveTo>
                  <a:lnTo>
                    <a:pt x="320" y="1"/>
                  </a:lnTo>
                  <a:lnTo>
                    <a:pt x="320" y="50"/>
                  </a:lnTo>
                  <a:lnTo>
                    <a:pt x="312" y="50"/>
                  </a:lnTo>
                  <a:lnTo>
                    <a:pt x="312" y="1"/>
                  </a:lnTo>
                  <a:close/>
                  <a:moveTo>
                    <a:pt x="326" y="1"/>
                  </a:moveTo>
                  <a:lnTo>
                    <a:pt x="368" y="1"/>
                  </a:lnTo>
                  <a:lnTo>
                    <a:pt x="368" y="7"/>
                  </a:lnTo>
                  <a:lnTo>
                    <a:pt x="351" y="7"/>
                  </a:lnTo>
                  <a:lnTo>
                    <a:pt x="351" y="50"/>
                  </a:lnTo>
                  <a:lnTo>
                    <a:pt x="344" y="50"/>
                  </a:lnTo>
                  <a:lnTo>
                    <a:pt x="344" y="7"/>
                  </a:lnTo>
                  <a:lnTo>
                    <a:pt x="326" y="7"/>
                  </a:lnTo>
                  <a:lnTo>
                    <a:pt x="326" y="1"/>
                  </a:lnTo>
                  <a:close/>
                  <a:moveTo>
                    <a:pt x="383" y="0"/>
                  </a:moveTo>
                  <a:lnTo>
                    <a:pt x="388" y="0"/>
                  </a:lnTo>
                  <a:lnTo>
                    <a:pt x="411" y="50"/>
                  </a:lnTo>
                  <a:lnTo>
                    <a:pt x="403" y="50"/>
                  </a:lnTo>
                  <a:lnTo>
                    <a:pt x="397" y="36"/>
                  </a:lnTo>
                  <a:lnTo>
                    <a:pt x="376" y="36"/>
                  </a:lnTo>
                  <a:lnTo>
                    <a:pt x="369" y="50"/>
                  </a:lnTo>
                  <a:lnTo>
                    <a:pt x="362" y="50"/>
                  </a:lnTo>
                  <a:lnTo>
                    <a:pt x="383" y="0"/>
                  </a:lnTo>
                  <a:close/>
                  <a:moveTo>
                    <a:pt x="394" y="29"/>
                  </a:moveTo>
                  <a:lnTo>
                    <a:pt x="386" y="11"/>
                  </a:lnTo>
                  <a:lnTo>
                    <a:pt x="378" y="29"/>
                  </a:lnTo>
                  <a:lnTo>
                    <a:pt x="394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" name="Группа 5"/>
          <p:cNvGrpSpPr/>
          <p:nvPr userDrawn="1"/>
        </p:nvGrpSpPr>
        <p:grpSpPr>
          <a:xfrm>
            <a:off x="0" y="156956"/>
            <a:ext cx="9144000" cy="751764"/>
            <a:chOff x="0" y="156956"/>
            <a:chExt cx="9144000" cy="751764"/>
          </a:xfrm>
          <a:gradFill flip="none" rotWithShape="1">
            <a:gsLst>
              <a:gs pos="0">
                <a:srgbClr val="1D4872">
                  <a:shade val="30000"/>
                  <a:satMod val="115000"/>
                </a:srgbClr>
              </a:gs>
              <a:gs pos="50000">
                <a:srgbClr val="1D4872">
                  <a:shade val="67500"/>
                  <a:satMod val="115000"/>
                </a:srgbClr>
              </a:gs>
              <a:gs pos="100000">
                <a:srgbClr val="1D4872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Равнобедренный треугольник 9"/>
            <p:cNvSpPr/>
            <p:nvPr userDrawn="1"/>
          </p:nvSpPr>
          <p:spPr>
            <a:xfrm>
              <a:off x="8244408" y="156956"/>
              <a:ext cx="899592" cy="747001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123150">
                    <a:tint val="66000"/>
                    <a:satMod val="160000"/>
                  </a:srgbClr>
                </a:gs>
                <a:gs pos="50000">
                  <a:srgbClr val="123150">
                    <a:tint val="44500"/>
                    <a:satMod val="160000"/>
                  </a:srgbClr>
                </a:gs>
                <a:gs pos="100000">
                  <a:srgbClr val="1231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1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872208"/>
              <a:ext cx="9144000" cy="365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reflection blurRad="6350" stA="50000" endA="300" endPos="90000" dir="5400000" sy="-100000" algn="bl" rotWithShape="0"/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Georgia" panose="02040502050405020303" pitchFamily="18" charset="0"/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532440" y="476672"/>
            <a:ext cx="611560" cy="400110"/>
          </a:xfrm>
          <a:prstGeom prst="rect">
            <a:avLst/>
          </a:prstGeom>
          <a:noFill/>
        </p:spPr>
        <p:txBody>
          <a:bodyPr wrap="square" lIns="0" rIns="46800" rtlCol="0">
            <a:spAutoFit/>
          </a:bodyPr>
          <a:lstStyle/>
          <a:p>
            <a:pPr algn="r"/>
            <a:fld id="{ABFE3FA9-8689-46BD-8DB1-89CFDB99DA92}" type="slidenum"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 algn="r"/>
              <a:t>‹#›</a:t>
            </a:fld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6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15950" indent="-166688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400">
          <a:solidFill>
            <a:schemeClr val="tx1"/>
          </a:solidFill>
          <a:latin typeface="Georgia" panose="02040502050405020303" pitchFamily="18" charset="0"/>
          <a:cs typeface="+mn-cs"/>
        </a:defRPr>
      </a:lvl2pPr>
      <a:lvl3pPr marL="987425" indent="-192088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200">
          <a:solidFill>
            <a:schemeClr val="tx1"/>
          </a:solidFill>
          <a:latin typeface="Georgia" panose="02040502050405020303" pitchFamily="18" charset="0"/>
          <a:cs typeface="+mn-cs"/>
        </a:defRPr>
      </a:lvl3pPr>
      <a:lvl4pPr marL="1339850" indent="-173038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000">
          <a:solidFill>
            <a:schemeClr val="tx1"/>
          </a:solidFill>
          <a:latin typeface="Georgia" panose="02040502050405020303" pitchFamily="18" charset="0"/>
          <a:cs typeface="+mn-cs"/>
        </a:defRPr>
      </a:lvl4pPr>
      <a:lvl5pPr marL="1703388" indent="-1841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000">
          <a:solidFill>
            <a:schemeClr val="tx1"/>
          </a:solidFill>
          <a:latin typeface="Georgia" panose="02040502050405020303" pitchFamily="18" charset="0"/>
          <a:cs typeface="+mn-cs"/>
        </a:defRPr>
      </a:lvl5pPr>
      <a:lvl6pPr marL="2160588" indent="-18415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000">
          <a:solidFill>
            <a:schemeClr val="tx1"/>
          </a:solidFill>
          <a:latin typeface="+mn-lt"/>
          <a:cs typeface="+mn-cs"/>
        </a:defRPr>
      </a:lvl6pPr>
      <a:lvl7pPr marL="2617788" indent="-18415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000">
          <a:solidFill>
            <a:schemeClr val="tx1"/>
          </a:solidFill>
          <a:latin typeface="+mn-lt"/>
          <a:cs typeface="+mn-cs"/>
        </a:defRPr>
      </a:lvl7pPr>
      <a:lvl8pPr marL="3074988" indent="-18415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000">
          <a:solidFill>
            <a:schemeClr val="tx1"/>
          </a:solidFill>
          <a:latin typeface="+mn-lt"/>
          <a:cs typeface="+mn-cs"/>
        </a:defRPr>
      </a:lvl8pPr>
      <a:lvl9pPr marL="3532188" indent="-18415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●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793022"/>
            <a:ext cx="9144000" cy="2372281"/>
            <a:chOff x="0" y="2636912"/>
            <a:chExt cx="9144000" cy="3486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0" y="2636912"/>
              <a:ext cx="2915816" cy="687628"/>
            </a:xfrm>
            <a:custGeom>
              <a:avLst/>
              <a:gdLst>
                <a:gd name="connsiteX0" fmla="*/ 0 w 2025879"/>
                <a:gd name="connsiteY0" fmla="*/ 0 h 687628"/>
                <a:gd name="connsiteX1" fmla="*/ 2025879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  <a:gd name="connsiteX0" fmla="*/ 0 w 2025879"/>
                <a:gd name="connsiteY0" fmla="*/ 0 h 687628"/>
                <a:gd name="connsiteX1" fmla="*/ 1534560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879" h="687628">
                  <a:moveTo>
                    <a:pt x="0" y="0"/>
                  </a:moveTo>
                  <a:lnTo>
                    <a:pt x="1534560" y="0"/>
                  </a:lnTo>
                  <a:lnTo>
                    <a:pt x="2025879" y="687628"/>
                  </a:lnTo>
                  <a:lnTo>
                    <a:pt x="0" y="6876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140968"/>
              <a:ext cx="9144000" cy="298194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9" y="101493"/>
            <a:ext cx="8518822" cy="64881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Кейс 2: </a:t>
            </a:r>
            <a:r>
              <a:rPr lang="ru-RU" sz="2400" dirty="0" smtClean="0"/>
              <a:t>поиск </a:t>
            </a:r>
            <a:r>
              <a:rPr lang="en-US" sz="2400" dirty="0" smtClean="0"/>
              <a:t>equity </a:t>
            </a:r>
            <a:r>
              <a:rPr lang="ru-RU" sz="2400" dirty="0" smtClean="0"/>
              <a:t>инвестора </a:t>
            </a:r>
            <a:r>
              <a:rPr lang="ru-RU" sz="2400" dirty="0"/>
              <a:t>для «КОМКОМ</a:t>
            </a:r>
            <a:r>
              <a:rPr lang="ru-RU" sz="2400" dirty="0" smtClean="0"/>
              <a:t>»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393573"/>
            <a:ext cx="6417262" cy="177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</a:rPr>
              <a:t>NPV </a:t>
            </a:r>
            <a:r>
              <a:rPr lang="ru-RU" sz="2400" dirty="0" smtClean="0">
                <a:latin typeface="Georgia" panose="02040502050405020303" pitchFamily="18" charset="0"/>
              </a:rPr>
              <a:t>проекта: 101 </a:t>
            </a:r>
            <a:r>
              <a:rPr lang="ru-RU" sz="2400" dirty="0" smtClean="0">
                <a:latin typeface="Georgia" panose="02040502050405020303" pitchFamily="18" charset="0"/>
              </a:rPr>
              <a:t>млн. </a:t>
            </a:r>
            <a:r>
              <a:rPr lang="ru-RU" sz="2400" dirty="0">
                <a:latin typeface="Georgia" panose="02040502050405020303" pitchFamily="18" charset="0"/>
              </a:rPr>
              <a:t>руб.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</a:rPr>
              <a:t>IRR </a:t>
            </a:r>
            <a:r>
              <a:rPr lang="ru-RU" sz="2400" dirty="0" smtClean="0">
                <a:latin typeface="Georgia" panose="02040502050405020303" pitchFamily="18" charset="0"/>
              </a:rPr>
              <a:t>проекта: </a:t>
            </a:r>
            <a:r>
              <a:rPr lang="ru-RU" sz="2400" dirty="0" smtClean="0">
                <a:latin typeface="Georgia" panose="02040502050405020303" pitchFamily="18" charset="0"/>
              </a:rPr>
              <a:t>40%</a:t>
            </a:r>
            <a:endParaRPr lang="ru-RU" sz="2400" dirty="0">
              <a:latin typeface="Georgia" panose="02040502050405020303" pitchFamily="18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</a:rPr>
              <a:t>Срок </a:t>
            </a:r>
            <a:r>
              <a:rPr lang="ru-RU" sz="2400" dirty="0" smtClean="0">
                <a:latin typeface="Georgia" panose="02040502050405020303" pitchFamily="18" charset="0"/>
              </a:rPr>
              <a:t>окупаемости: 5 </a:t>
            </a:r>
            <a:r>
              <a:rPr lang="ru-RU" sz="2400" dirty="0">
                <a:latin typeface="Georgia" panose="02040502050405020303" pitchFamily="18" charset="0"/>
              </a:rPr>
              <a:t>лет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0748" y="1124744"/>
            <a:ext cx="2527036" cy="5436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Решения: </a:t>
            </a:r>
            <a:endParaRPr lang="ru-RU" sz="2400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06892" y="3861048"/>
            <a:ext cx="2306404" cy="5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Показатели для </a:t>
            </a:r>
            <a:r>
              <a:rPr lang="ru-RU" sz="2400" b="1" dirty="0"/>
              <a:t>инвестора: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048752"/>
            <a:ext cx="6516216" cy="266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Вывод </a:t>
            </a:r>
            <a:r>
              <a:rPr lang="ru-RU" sz="2400" dirty="0">
                <a:latin typeface="Georgia" panose="02040502050405020303" pitchFamily="18" charset="0"/>
              </a:rPr>
              <a:t>на рынок 2 инновационных </a:t>
            </a:r>
            <a:r>
              <a:rPr lang="ru-RU" sz="2400" dirty="0" smtClean="0">
                <a:latin typeface="Georgia" panose="02040502050405020303" pitchFamily="18" charset="0"/>
              </a:rPr>
              <a:t>продуктов: 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+mj-lt"/>
              <a:buAutoNum type="arabicPeriod"/>
            </a:pPr>
            <a:r>
              <a:rPr lang="ru-RU" sz="2400" i="1" dirty="0" smtClean="0">
                <a:latin typeface="Georgia" panose="02040502050405020303" pitchFamily="18" charset="0"/>
              </a:rPr>
              <a:t>Цифровую систему </a:t>
            </a:r>
            <a:r>
              <a:rPr lang="ru-RU" sz="2400" i="1" dirty="0">
                <a:latin typeface="Georgia" panose="02040502050405020303" pitchFamily="18" charset="0"/>
              </a:rPr>
              <a:t>видеонаблюдения и безопасности «EWCLID</a:t>
            </a:r>
            <a:r>
              <a:rPr lang="ru-RU" sz="2400" i="1" dirty="0" smtClean="0">
                <a:latin typeface="Georgia" panose="02040502050405020303" pitchFamily="18" charset="0"/>
              </a:rPr>
              <a:t>»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+mj-lt"/>
              <a:buAutoNum type="arabicPeriod"/>
            </a:pPr>
            <a:r>
              <a:rPr lang="ru-RU" sz="2400" i="1" dirty="0" smtClean="0">
                <a:latin typeface="Georgia" panose="02040502050405020303" pitchFamily="18" charset="0"/>
              </a:rPr>
              <a:t>IP-камеру </a:t>
            </a:r>
            <a:r>
              <a:rPr lang="ru-RU" sz="2400" i="1" dirty="0">
                <a:latin typeface="Georgia" panose="02040502050405020303" pitchFamily="18" charset="0"/>
              </a:rPr>
              <a:t>высокого разрешения «GERMIKOM».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/>
          <a:stretch/>
        </p:blipFill>
        <p:spPr bwMode="auto">
          <a:xfrm>
            <a:off x="3923928" y="6264075"/>
            <a:ext cx="1684434" cy="46357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73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61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7" y="1469645"/>
            <a:ext cx="9095453" cy="4695659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kern="1200" dirty="0" smtClean="0"/>
              <a:t>Для выстраивания диалога с инвесторами для компании были разработаны </a:t>
            </a:r>
            <a:r>
              <a:rPr lang="ru-RU" sz="2400" kern="1200" dirty="0" err="1" smtClean="0"/>
              <a:t>кастомизированная</a:t>
            </a:r>
            <a:r>
              <a:rPr lang="ru-RU" sz="2400" kern="1200" dirty="0" smtClean="0"/>
              <a:t> финансовая модель, бизнес план и </a:t>
            </a:r>
            <a:r>
              <a:rPr lang="ru-RU" sz="2400" kern="1200" dirty="0" err="1" smtClean="0"/>
              <a:t>тизер</a:t>
            </a:r>
            <a:r>
              <a:rPr lang="ru-RU" sz="2400" kern="1200" dirty="0" smtClean="0"/>
              <a:t> (</a:t>
            </a:r>
            <a:r>
              <a:rPr lang="en-US" sz="2400" kern="1200" dirty="0" err="1" smtClean="0"/>
              <a:t>onepager</a:t>
            </a:r>
            <a:r>
              <a:rPr lang="en-US" sz="2400" kern="1200" dirty="0" smtClean="0"/>
              <a:t>)</a:t>
            </a:r>
            <a:r>
              <a:rPr lang="ru-RU" sz="2400" kern="1200" dirty="0" smtClean="0"/>
              <a:t>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endParaRPr lang="ru-RU" sz="2400" kern="1200" dirty="0" smtClean="0"/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endParaRPr lang="ru-RU" sz="2400" kern="1200" dirty="0" smtClean="0"/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endParaRPr lang="ru-RU" sz="2400" kern="12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kern="1200" dirty="0" smtClean="0"/>
              <a:t>Ведется поиск </a:t>
            </a:r>
            <a:r>
              <a:rPr lang="ru-RU" sz="2400" kern="1200" dirty="0"/>
              <a:t>финансового или стратегического </a:t>
            </a:r>
            <a:r>
              <a:rPr lang="ru-RU" sz="2400" kern="1200" dirty="0" smtClean="0"/>
              <a:t>инвестора в России и в Европе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kern="1200" dirty="0" smtClean="0"/>
              <a:t>Рассматривается вопрос размещения </a:t>
            </a:r>
            <a:r>
              <a:rPr lang="ru-RU" sz="2400" kern="1200" dirty="0"/>
              <a:t>на рынке РИИ (рынок инвестиций и инноваций) Московской биржи.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0829"/>
            <a:ext cx="6624290" cy="64881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254B71"/>
                </a:solidFill>
              </a:rPr>
              <a:t>Подход к поиску инвестора</a:t>
            </a:r>
            <a:endParaRPr lang="ru-RU" sz="3600" dirty="0">
              <a:solidFill>
                <a:srgbClr val="254B7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3679" y="101493"/>
            <a:ext cx="851882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600" kern="0" dirty="0" smtClean="0"/>
              <a:t>Кейс 2: </a:t>
            </a:r>
            <a:r>
              <a:rPr lang="ru-RU" sz="2400" kern="0" dirty="0" smtClean="0"/>
              <a:t>поиск </a:t>
            </a:r>
            <a:r>
              <a:rPr lang="en-US" sz="2400" kern="0" dirty="0" smtClean="0"/>
              <a:t>equity </a:t>
            </a:r>
            <a:r>
              <a:rPr lang="ru-RU" sz="2400" kern="0" dirty="0" smtClean="0"/>
              <a:t>инвестора для «КОМКОМ»</a:t>
            </a:r>
            <a:endParaRPr lang="ru-RU" sz="3600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/>
          <a:stretch/>
        </p:blipFill>
        <p:spPr bwMode="auto">
          <a:xfrm>
            <a:off x="3923928" y="6264075"/>
            <a:ext cx="1684434" cy="46357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73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555776" y="2613079"/>
            <a:ext cx="5028330" cy="1918803"/>
            <a:chOff x="1547664" y="2615043"/>
            <a:chExt cx="5028330" cy="191880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615043"/>
              <a:ext cx="1355922" cy="191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615043"/>
              <a:ext cx="1355922" cy="191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2615044"/>
              <a:ext cx="1355922" cy="191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2615045"/>
              <a:ext cx="1355922" cy="191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2615046"/>
              <a:ext cx="1355921" cy="191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615047"/>
              <a:ext cx="1354531" cy="19168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96" y="2611115"/>
            <a:ext cx="1355922" cy="191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4" y="2613079"/>
            <a:ext cx="1355922" cy="191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86" y="2611115"/>
            <a:ext cx="1355922" cy="191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0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6624290" cy="64881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rgbClr val="254B71"/>
                </a:solidFill>
              </a:rPr>
              <a:t>Что получила </a:t>
            </a:r>
            <a:r>
              <a:rPr lang="ru-RU" sz="3600" dirty="0" smtClean="0">
                <a:solidFill>
                  <a:srgbClr val="254B71"/>
                </a:solidFill>
              </a:rPr>
              <a:t>компания?</a:t>
            </a:r>
            <a:endParaRPr lang="ru-RU" sz="3600" dirty="0">
              <a:solidFill>
                <a:srgbClr val="254B7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00808"/>
            <a:ext cx="8856662" cy="439201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800" kern="1200" dirty="0" smtClean="0"/>
              <a:t>Работа </a:t>
            </a:r>
            <a:r>
              <a:rPr lang="ru-RU" sz="2800" kern="1200" dirty="0"/>
              <a:t>с инвестиционным консультантом </a:t>
            </a:r>
            <a:r>
              <a:rPr lang="ru-RU" sz="2800" kern="1200" dirty="0" smtClean="0"/>
              <a:t>позволила:</a:t>
            </a:r>
            <a:endParaRPr lang="ru-RU" sz="2800" kern="1200" dirty="0"/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kern="1200" dirty="0"/>
              <a:t>Определить диапазон стоимости бизнеса и определиться со стратегией привлечения инвестора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kern="1200" dirty="0"/>
              <a:t>Понять, каким образом инвесторы оценивают компанию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kern="1200" dirty="0"/>
              <a:t>Понять разницу между финансовым и стратегическим инвестором и определиться, с кем будет комфортнее работать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kern="1200" dirty="0"/>
              <a:t>Определить основные драйверы стоимости бизнеса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3679" y="101493"/>
            <a:ext cx="851882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600" kern="0" dirty="0" smtClean="0"/>
              <a:t>Кейс 2: </a:t>
            </a:r>
            <a:r>
              <a:rPr lang="ru-RU" sz="2400" kern="0" dirty="0" smtClean="0"/>
              <a:t>поиск </a:t>
            </a:r>
            <a:r>
              <a:rPr lang="en-US" sz="2400" kern="0" dirty="0" smtClean="0"/>
              <a:t>equity </a:t>
            </a:r>
            <a:r>
              <a:rPr lang="ru-RU" sz="2400" kern="0" dirty="0" smtClean="0"/>
              <a:t>инвестора для «КОМКОМ»</a:t>
            </a:r>
            <a:endParaRPr lang="ru-RU" sz="3600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/>
          <a:stretch/>
        </p:blipFill>
        <p:spPr bwMode="auto">
          <a:xfrm>
            <a:off x="3923928" y="6264075"/>
            <a:ext cx="1684434" cy="46357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73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1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09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b="1" kern="1200" dirty="0" smtClean="0">
                <a:solidFill>
                  <a:srgbClr val="254B71"/>
                </a:solidFill>
              </a:rPr>
              <a:t>1. Для успешной </a:t>
            </a:r>
            <a:r>
              <a:rPr lang="ru-RU" sz="2400" b="1" kern="1200" dirty="0">
                <a:solidFill>
                  <a:srgbClr val="254B71"/>
                </a:solidFill>
              </a:rPr>
              <a:t>переговорной позиции и сильной аргументации по оценке необходимо</a:t>
            </a:r>
            <a:r>
              <a:rPr lang="ru-RU" sz="2400" b="1" kern="1200" dirty="0" smtClean="0">
                <a:solidFill>
                  <a:srgbClr val="254B71"/>
                </a:solidFill>
              </a:rPr>
              <a:t>:</a:t>
            </a:r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 smtClean="0"/>
              <a:t>Понимать </a:t>
            </a:r>
            <a:r>
              <a:rPr lang="ru-RU" sz="2400" kern="1200" dirty="0"/>
              <a:t>оценку </a:t>
            </a:r>
            <a:r>
              <a:rPr lang="ru-RU" sz="2400" kern="1200" dirty="0" smtClean="0"/>
              <a:t>компании со </a:t>
            </a:r>
            <a:r>
              <a:rPr lang="ru-RU" sz="2400" kern="1200" dirty="0"/>
              <a:t>стороны </a:t>
            </a:r>
            <a:r>
              <a:rPr lang="ru-RU" sz="2400" kern="1200" dirty="0" err="1"/>
              <a:t>buy-side</a:t>
            </a:r>
            <a:r>
              <a:rPr lang="ru-RU" sz="2400" kern="1200" dirty="0"/>
              <a:t>: (а) </a:t>
            </a:r>
            <a:r>
              <a:rPr lang="ru-RU" sz="2400" kern="1200" dirty="0" smtClean="0"/>
              <a:t>как есть</a:t>
            </a:r>
            <a:r>
              <a:rPr lang="ru-RU" sz="2400" kern="1200" dirty="0"/>
              <a:t>; (б) </a:t>
            </a:r>
            <a:r>
              <a:rPr lang="ru-RU" sz="2400" kern="1200" dirty="0" smtClean="0"/>
              <a:t>с </a:t>
            </a:r>
            <a:r>
              <a:rPr lang="ru-RU" sz="2400" kern="1200" dirty="0"/>
              <a:t>учетом контроля; и (в) </a:t>
            </a:r>
            <a:r>
              <a:rPr lang="ru-RU" sz="2400" kern="1200" dirty="0" smtClean="0"/>
              <a:t>с </a:t>
            </a:r>
            <a:r>
              <a:rPr lang="ru-RU" sz="2400" kern="1200" dirty="0"/>
              <a:t>учетом синергетических эффектов.</a:t>
            </a:r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 smtClean="0"/>
              <a:t>Подготовить </a:t>
            </a:r>
            <a:r>
              <a:rPr lang="ru-RU" sz="2400" kern="1200" dirty="0" err="1" smtClean="0"/>
              <a:t>pre-money</a:t>
            </a:r>
            <a:r>
              <a:rPr lang="ru-RU" sz="2400" kern="1200" dirty="0" smtClean="0"/>
              <a:t> и </a:t>
            </a:r>
            <a:r>
              <a:rPr lang="ru-RU" sz="2400" kern="1200" dirty="0" err="1" smtClean="0"/>
              <a:t>post-money</a:t>
            </a:r>
            <a:r>
              <a:rPr lang="ru-RU" sz="2400" kern="1200" dirty="0"/>
              <a:t> </a:t>
            </a:r>
            <a:r>
              <a:rPr lang="ru-RU" sz="2400" kern="1200" dirty="0" smtClean="0"/>
              <a:t>оценку компании.</a:t>
            </a:r>
            <a:endParaRPr lang="ru-RU" sz="2400" kern="1200" dirty="0"/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 smtClean="0"/>
              <a:t>Понимать </a:t>
            </a:r>
            <a:r>
              <a:rPr lang="ru-RU" sz="2400" kern="1200" dirty="0"/>
              <a:t>специфику оценки частной компании со стороны финансового инвестора и быть готовым к стоимости, </a:t>
            </a:r>
            <a:r>
              <a:rPr lang="ru-RU" sz="2400" kern="1200" dirty="0" smtClean="0"/>
              <a:t>получаемой без </a:t>
            </a:r>
            <a:r>
              <a:rPr lang="ru-RU" sz="2400" kern="1200" dirty="0"/>
              <a:t>схем по налогам.</a:t>
            </a:r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 smtClean="0"/>
              <a:t>Выстраивать </a:t>
            </a:r>
            <a:r>
              <a:rPr lang="ru-RU" sz="2400" kern="1200" dirty="0"/>
              <a:t>правильную коммуникацию с теми, кто принимает непосредственное решение о </a:t>
            </a:r>
            <a:r>
              <a:rPr lang="ru-RU" sz="2400" kern="1200" dirty="0" smtClean="0"/>
              <a:t>сделке.</a:t>
            </a:r>
            <a:endParaRPr lang="ru-RU" sz="2400" kern="1200" dirty="0"/>
          </a:p>
        </p:txBody>
      </p:sp>
    </p:spTree>
    <p:extLst>
      <p:ext uri="{BB962C8B-B14F-4D97-AF65-F5344CB8AC3E}">
        <p14:creationId xmlns:p14="http://schemas.microsoft.com/office/powerpoint/2010/main" val="12834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09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b="1" kern="1200" dirty="0" smtClean="0">
                <a:solidFill>
                  <a:srgbClr val="254B71"/>
                </a:solidFill>
              </a:rPr>
              <a:t>2. Привлечение </a:t>
            </a:r>
            <a:r>
              <a:rPr lang="en-US" sz="2400" b="1" kern="1200" dirty="0" smtClean="0">
                <a:solidFill>
                  <a:srgbClr val="254B71"/>
                </a:solidFill>
              </a:rPr>
              <a:t>equity-</a:t>
            </a:r>
            <a:r>
              <a:rPr lang="ru-RU" sz="2400" b="1" kern="1200" dirty="0" smtClean="0">
                <a:solidFill>
                  <a:srgbClr val="254B71"/>
                </a:solidFill>
              </a:rPr>
              <a:t>инвестора </a:t>
            </a:r>
            <a:r>
              <a:rPr lang="ru-RU" sz="2400" b="1" kern="1200" dirty="0">
                <a:solidFill>
                  <a:srgbClr val="254B71"/>
                </a:solidFill>
              </a:rPr>
              <a:t>при помощи инвестиционного консультанта позволяет</a:t>
            </a:r>
            <a:r>
              <a:rPr lang="ru-RU" sz="2400" b="1" kern="1200" dirty="0" smtClean="0">
                <a:solidFill>
                  <a:srgbClr val="254B71"/>
                </a:solidFill>
              </a:rPr>
              <a:t>:</a:t>
            </a:r>
            <a:endParaRPr lang="ru-RU" sz="2400" b="1" kern="1200" dirty="0">
              <a:solidFill>
                <a:srgbClr val="254B71"/>
              </a:solidFill>
            </a:endParaRPr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/>
              <a:t>Определить диапазон стоимости бизнеса и определиться со стратегией привлечения инвестора</a:t>
            </a:r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/>
              <a:t>Понять, каким образом инвесторы оценивают компанию</a:t>
            </a:r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/>
              <a:t>Понять разницу между финансовым и стратегическим инвестором и определиться, с кем будет комфортнее работать</a:t>
            </a:r>
          </a:p>
          <a:p>
            <a:pPr marL="803275" lvl="1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254B71"/>
              </a:buClr>
              <a:buSzPct val="100000"/>
              <a:buFont typeface="+mj-lt"/>
              <a:buAutoNum type="alphaLcPeriod"/>
            </a:pPr>
            <a:r>
              <a:rPr lang="ru-RU" sz="2400" kern="1200" dirty="0"/>
              <a:t>Определить основные драйверы стоимости бизнеса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16594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254B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159375"/>
            <a:ext cx="9144000" cy="1698625"/>
          </a:xfrm>
          <a:prstGeom prst="rect">
            <a:avLst/>
          </a:prstGeom>
          <a:solidFill>
            <a:srgbClr val="254B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1700213"/>
            <a:ext cx="9144000" cy="349408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3319" name="Freeform 6"/>
          <p:cNvSpPr>
            <a:spLocks noEditPoints="1"/>
          </p:cNvSpPr>
          <p:nvPr/>
        </p:nvSpPr>
        <p:spPr bwMode="auto">
          <a:xfrm>
            <a:off x="0" y="5157788"/>
            <a:ext cx="9144000" cy="1700212"/>
          </a:xfrm>
          <a:custGeom>
            <a:avLst/>
            <a:gdLst>
              <a:gd name="T0" fmla="*/ 0 w 278"/>
              <a:gd name="T1" fmla="*/ 0 h 42"/>
              <a:gd name="T2" fmla="*/ 2147483647 w 278"/>
              <a:gd name="T3" fmla="*/ 0 h 42"/>
              <a:gd name="T4" fmla="*/ 2147483647 w 278"/>
              <a:gd name="T5" fmla="*/ 2147483647 h 42"/>
              <a:gd name="T6" fmla="*/ 2147483647 w 278"/>
              <a:gd name="T7" fmla="*/ 2147483647 h 42"/>
              <a:gd name="T8" fmla="*/ 2147483647 w 278"/>
              <a:gd name="T9" fmla="*/ 2147483647 h 42"/>
              <a:gd name="T10" fmla="*/ 0 w 278"/>
              <a:gd name="T11" fmla="*/ 2147483647 h 42"/>
              <a:gd name="T12" fmla="*/ 0 w 278"/>
              <a:gd name="T13" fmla="*/ 0 h 42"/>
              <a:gd name="T14" fmla="*/ 2147483647 w 278"/>
              <a:gd name="T15" fmla="*/ 0 h 42"/>
              <a:gd name="T16" fmla="*/ 2147483647 w 278"/>
              <a:gd name="T17" fmla="*/ 0 h 42"/>
              <a:gd name="T18" fmla="*/ 2147483647 w 278"/>
              <a:gd name="T19" fmla="*/ 2147483647 h 42"/>
              <a:gd name="T20" fmla="*/ 2147483647 w 278"/>
              <a:gd name="T21" fmla="*/ 2147483647 h 42"/>
              <a:gd name="T22" fmla="*/ 2147483647 w 278"/>
              <a:gd name="T23" fmla="*/ 2147483647 h 42"/>
              <a:gd name="T24" fmla="*/ 2147483647 w 278"/>
              <a:gd name="T25" fmla="*/ 2147483647 h 42"/>
              <a:gd name="T26" fmla="*/ 2147483647 w 278"/>
              <a:gd name="T27" fmla="*/ 2147483647 h 42"/>
              <a:gd name="T28" fmla="*/ 2147483647 w 278"/>
              <a:gd name="T29" fmla="*/ 2147483647 h 42"/>
              <a:gd name="T30" fmla="*/ 2147483647 w 278"/>
              <a:gd name="T31" fmla="*/ 2147483647 h 42"/>
              <a:gd name="T32" fmla="*/ 2147483647 w 278"/>
              <a:gd name="T33" fmla="*/ 2147483647 h 42"/>
              <a:gd name="T34" fmla="*/ 2147483647 w 278"/>
              <a:gd name="T35" fmla="*/ 2147483647 h 42"/>
              <a:gd name="T36" fmla="*/ 2147483647 w 278"/>
              <a:gd name="T37" fmla="*/ 2147483647 h 42"/>
              <a:gd name="T38" fmla="*/ 2147483647 w 278"/>
              <a:gd name="T39" fmla="*/ 0 h 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8"/>
              <a:gd name="T61" fmla="*/ 0 h 42"/>
              <a:gd name="T62" fmla="*/ 278 w 278"/>
              <a:gd name="T63" fmla="*/ 42 h 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8" h="42">
                <a:moveTo>
                  <a:pt x="0" y="0"/>
                </a:moveTo>
                <a:lnTo>
                  <a:pt x="55" y="0"/>
                </a:lnTo>
                <a:cubicBezTo>
                  <a:pt x="55" y="1"/>
                  <a:pt x="55" y="2"/>
                  <a:pt x="55" y="3"/>
                </a:cubicBezTo>
                <a:cubicBezTo>
                  <a:pt x="55" y="18"/>
                  <a:pt x="58" y="30"/>
                  <a:pt x="65" y="42"/>
                </a:cubicBezTo>
                <a:lnTo>
                  <a:pt x="25" y="42"/>
                </a:lnTo>
                <a:cubicBezTo>
                  <a:pt x="11" y="41"/>
                  <a:pt x="0" y="30"/>
                  <a:pt x="0" y="16"/>
                </a:cubicBezTo>
                <a:lnTo>
                  <a:pt x="0" y="0"/>
                </a:lnTo>
                <a:close/>
                <a:moveTo>
                  <a:pt x="78" y="0"/>
                </a:moveTo>
                <a:lnTo>
                  <a:pt x="278" y="0"/>
                </a:lnTo>
                <a:lnTo>
                  <a:pt x="278" y="16"/>
                </a:lnTo>
                <a:cubicBezTo>
                  <a:pt x="278" y="30"/>
                  <a:pt x="266" y="41"/>
                  <a:pt x="252" y="42"/>
                </a:cubicBezTo>
                <a:lnTo>
                  <a:pt x="199" y="42"/>
                </a:lnTo>
                <a:lnTo>
                  <a:pt x="199" y="3"/>
                </a:lnTo>
                <a:lnTo>
                  <a:pt x="146" y="3"/>
                </a:lnTo>
                <a:lnTo>
                  <a:pt x="146" y="23"/>
                </a:lnTo>
                <a:lnTo>
                  <a:pt x="176" y="23"/>
                </a:lnTo>
                <a:lnTo>
                  <a:pt x="176" y="42"/>
                </a:lnTo>
                <a:lnTo>
                  <a:pt x="92" y="42"/>
                </a:lnTo>
                <a:cubicBezTo>
                  <a:pt x="83" y="31"/>
                  <a:pt x="78" y="18"/>
                  <a:pt x="78" y="2"/>
                </a:cubicBezTo>
                <a:cubicBezTo>
                  <a:pt x="78" y="1"/>
                  <a:pt x="78" y="1"/>
                  <a:pt x="78" y="0"/>
                </a:cubicBezTo>
                <a:close/>
              </a:path>
            </a:pathLst>
          </a:custGeom>
          <a:solidFill>
            <a:srgbClr val="1F3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3320" name="Freeform 8"/>
          <p:cNvSpPr>
            <a:spLocks noEditPoints="1"/>
          </p:cNvSpPr>
          <p:nvPr/>
        </p:nvSpPr>
        <p:spPr bwMode="auto">
          <a:xfrm>
            <a:off x="0" y="595"/>
            <a:ext cx="9144000" cy="1700213"/>
          </a:xfrm>
          <a:custGeom>
            <a:avLst/>
            <a:gdLst>
              <a:gd name="T0" fmla="*/ 0 w 278"/>
              <a:gd name="T1" fmla="*/ 2147483647 h 42"/>
              <a:gd name="T2" fmla="*/ 0 w 278"/>
              <a:gd name="T3" fmla="*/ 2147483647 h 42"/>
              <a:gd name="T4" fmla="*/ 2147483647 w 278"/>
              <a:gd name="T5" fmla="*/ 2147483647 h 42"/>
              <a:gd name="T6" fmla="*/ 2147483647 w 278"/>
              <a:gd name="T7" fmla="*/ 2147483647 h 42"/>
              <a:gd name="T8" fmla="*/ 0 w 278"/>
              <a:gd name="T9" fmla="*/ 2147483647 h 42"/>
              <a:gd name="T10" fmla="*/ 2147483647 w 278"/>
              <a:gd name="T11" fmla="*/ 2147483647 h 42"/>
              <a:gd name="T12" fmla="*/ 2147483647 w 278"/>
              <a:gd name="T13" fmla="*/ 2147483647 h 42"/>
              <a:gd name="T14" fmla="*/ 2147483647 w 278"/>
              <a:gd name="T15" fmla="*/ 2147483647 h 42"/>
              <a:gd name="T16" fmla="*/ 2147483647 w 278"/>
              <a:gd name="T17" fmla="*/ 2147483647 h 42"/>
              <a:gd name="T18" fmla="*/ 2147483647 w 278"/>
              <a:gd name="T19" fmla="*/ 2147483647 h 42"/>
              <a:gd name="T20" fmla="*/ 2147483647 w 278"/>
              <a:gd name="T21" fmla="*/ 2147483647 h 42"/>
              <a:gd name="T22" fmla="*/ 2147483647 w 278"/>
              <a:gd name="T23" fmla="*/ 2147483647 h 42"/>
              <a:gd name="T24" fmla="*/ 2147483647 w 278"/>
              <a:gd name="T25" fmla="*/ 0 h 42"/>
              <a:gd name="T26" fmla="*/ 2147483647 w 278"/>
              <a:gd name="T27" fmla="*/ 0 h 42"/>
              <a:gd name="T28" fmla="*/ 2147483647 w 278"/>
              <a:gd name="T29" fmla="*/ 2147483647 h 42"/>
              <a:gd name="T30" fmla="*/ 2147483647 w 278"/>
              <a:gd name="T31" fmla="*/ 2147483647 h 42"/>
              <a:gd name="T32" fmla="*/ 2147483647 w 278"/>
              <a:gd name="T33" fmla="*/ 2147483647 h 42"/>
              <a:gd name="T34" fmla="*/ 2147483647 w 278"/>
              <a:gd name="T35" fmla="*/ 2147483647 h 42"/>
              <a:gd name="T36" fmla="*/ 2147483647 w 278"/>
              <a:gd name="T37" fmla="*/ 2147483647 h 42"/>
              <a:gd name="T38" fmla="*/ 2147483647 w 278"/>
              <a:gd name="T39" fmla="*/ 2147483647 h 42"/>
              <a:gd name="T40" fmla="*/ 2147483647 w 278"/>
              <a:gd name="T41" fmla="*/ 0 h 42"/>
              <a:gd name="T42" fmla="*/ 2147483647 w 278"/>
              <a:gd name="T43" fmla="*/ 0 h 42"/>
              <a:gd name="T44" fmla="*/ 2147483647 w 278"/>
              <a:gd name="T45" fmla="*/ 2147483647 h 42"/>
              <a:gd name="T46" fmla="*/ 2147483647 w 278"/>
              <a:gd name="T47" fmla="*/ 2147483647 h 42"/>
              <a:gd name="T48" fmla="*/ 2147483647 w 278"/>
              <a:gd name="T49" fmla="*/ 0 h 42"/>
              <a:gd name="T50" fmla="*/ 2147483647 w 278"/>
              <a:gd name="T51" fmla="*/ 0 h 42"/>
              <a:gd name="T52" fmla="*/ 2147483647 w 278"/>
              <a:gd name="T53" fmla="*/ 2147483647 h 42"/>
              <a:gd name="T54" fmla="*/ 2147483647 w 278"/>
              <a:gd name="T55" fmla="*/ 2147483647 h 42"/>
              <a:gd name="T56" fmla="*/ 2147483647 w 278"/>
              <a:gd name="T57" fmla="*/ 2147483647 h 42"/>
              <a:gd name="T58" fmla="*/ 2147483647 w 278"/>
              <a:gd name="T59" fmla="*/ 2147483647 h 42"/>
              <a:gd name="T60" fmla="*/ 2147483647 w 278"/>
              <a:gd name="T61" fmla="*/ 2147483647 h 42"/>
              <a:gd name="T62" fmla="*/ 2147483647 w 278"/>
              <a:gd name="T63" fmla="*/ 0 h 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8"/>
              <a:gd name="T97" fmla="*/ 0 h 42"/>
              <a:gd name="T98" fmla="*/ 278 w 278"/>
              <a:gd name="T99" fmla="*/ 42 h 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8" h="42">
                <a:moveTo>
                  <a:pt x="0" y="42"/>
                </a:moveTo>
                <a:lnTo>
                  <a:pt x="0" y="26"/>
                </a:lnTo>
                <a:cubicBezTo>
                  <a:pt x="0" y="18"/>
                  <a:pt x="4" y="10"/>
                  <a:pt x="10" y="6"/>
                </a:cubicBezTo>
                <a:lnTo>
                  <a:pt x="10" y="42"/>
                </a:lnTo>
                <a:lnTo>
                  <a:pt x="0" y="42"/>
                </a:lnTo>
                <a:close/>
                <a:moveTo>
                  <a:pt x="278" y="42"/>
                </a:moveTo>
                <a:lnTo>
                  <a:pt x="269" y="42"/>
                </a:lnTo>
                <a:lnTo>
                  <a:pt x="269" y="41"/>
                </a:lnTo>
                <a:lnTo>
                  <a:pt x="216" y="41"/>
                </a:lnTo>
                <a:lnTo>
                  <a:pt x="216" y="42"/>
                </a:lnTo>
                <a:lnTo>
                  <a:pt x="149" y="42"/>
                </a:lnTo>
                <a:cubicBezTo>
                  <a:pt x="149" y="41"/>
                  <a:pt x="149" y="40"/>
                  <a:pt x="149" y="40"/>
                </a:cubicBezTo>
                <a:cubicBezTo>
                  <a:pt x="149" y="25"/>
                  <a:pt x="154" y="11"/>
                  <a:pt x="163" y="0"/>
                </a:cubicBezTo>
                <a:lnTo>
                  <a:pt x="251" y="0"/>
                </a:lnTo>
                <a:cubicBezTo>
                  <a:pt x="266" y="0"/>
                  <a:pt x="278" y="12"/>
                  <a:pt x="278" y="26"/>
                </a:cubicBezTo>
                <a:lnTo>
                  <a:pt x="278" y="42"/>
                </a:lnTo>
                <a:close/>
                <a:moveTo>
                  <a:pt x="125" y="42"/>
                </a:moveTo>
                <a:lnTo>
                  <a:pt x="75" y="42"/>
                </a:lnTo>
                <a:cubicBezTo>
                  <a:pt x="84" y="38"/>
                  <a:pt x="90" y="33"/>
                  <a:pt x="95" y="27"/>
                </a:cubicBezTo>
                <a:cubicBezTo>
                  <a:pt x="99" y="20"/>
                  <a:pt x="102" y="12"/>
                  <a:pt x="102" y="3"/>
                </a:cubicBezTo>
                <a:cubicBezTo>
                  <a:pt x="102" y="2"/>
                  <a:pt x="102" y="1"/>
                  <a:pt x="101" y="0"/>
                </a:cubicBezTo>
                <a:lnTo>
                  <a:pt x="136" y="0"/>
                </a:lnTo>
                <a:cubicBezTo>
                  <a:pt x="129" y="12"/>
                  <a:pt x="125" y="26"/>
                  <a:pt x="125" y="41"/>
                </a:cubicBezTo>
                <a:lnTo>
                  <a:pt x="125" y="42"/>
                </a:lnTo>
                <a:close/>
                <a:moveTo>
                  <a:pt x="33" y="0"/>
                </a:moveTo>
                <a:lnTo>
                  <a:pt x="78" y="0"/>
                </a:lnTo>
                <a:cubicBezTo>
                  <a:pt x="78" y="1"/>
                  <a:pt x="78" y="2"/>
                  <a:pt x="78" y="3"/>
                </a:cubicBezTo>
                <a:cubicBezTo>
                  <a:pt x="78" y="8"/>
                  <a:pt x="77" y="12"/>
                  <a:pt x="75" y="16"/>
                </a:cubicBezTo>
                <a:cubicBezTo>
                  <a:pt x="72" y="20"/>
                  <a:pt x="69" y="23"/>
                  <a:pt x="65" y="25"/>
                </a:cubicBezTo>
                <a:cubicBezTo>
                  <a:pt x="60" y="27"/>
                  <a:pt x="53" y="28"/>
                  <a:pt x="41" y="28"/>
                </a:cubicBezTo>
                <a:lnTo>
                  <a:pt x="33" y="28"/>
                </a:lnTo>
                <a:lnTo>
                  <a:pt x="33" y="0"/>
                </a:lnTo>
                <a:close/>
              </a:path>
            </a:pathLst>
          </a:custGeom>
          <a:solidFill>
            <a:srgbClr val="1F3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3321" name="Freeform 9"/>
          <p:cNvSpPr>
            <a:spLocks noEditPoints="1"/>
          </p:cNvSpPr>
          <p:nvPr/>
        </p:nvSpPr>
        <p:spPr bwMode="auto">
          <a:xfrm>
            <a:off x="0" y="1690688"/>
            <a:ext cx="9144000" cy="3498850"/>
          </a:xfrm>
          <a:custGeom>
            <a:avLst/>
            <a:gdLst>
              <a:gd name="T0" fmla="*/ 0 w 278"/>
              <a:gd name="T1" fmla="*/ 2147483647 h 86"/>
              <a:gd name="T2" fmla="*/ 0 w 278"/>
              <a:gd name="T3" fmla="*/ 0 h 86"/>
              <a:gd name="T4" fmla="*/ 2147483647 w 278"/>
              <a:gd name="T5" fmla="*/ 0 h 86"/>
              <a:gd name="T6" fmla="*/ 2147483647 w 278"/>
              <a:gd name="T7" fmla="*/ 2147483647 h 86"/>
              <a:gd name="T8" fmla="*/ 2147483647 w 278"/>
              <a:gd name="T9" fmla="*/ 2147483647 h 86"/>
              <a:gd name="T10" fmla="*/ 2147483647 w 278"/>
              <a:gd name="T11" fmla="*/ 2147483647 h 86"/>
              <a:gd name="T12" fmla="*/ 2147483647 w 278"/>
              <a:gd name="T13" fmla="*/ 2147483647 h 86"/>
              <a:gd name="T14" fmla="*/ 2147483647 w 278"/>
              <a:gd name="T15" fmla="*/ 2147483647 h 86"/>
              <a:gd name="T16" fmla="*/ 2147483647 w 278"/>
              <a:gd name="T17" fmla="*/ 2147483647 h 86"/>
              <a:gd name="T18" fmla="*/ 2147483647 w 278"/>
              <a:gd name="T19" fmla="*/ 2147483647 h 86"/>
              <a:gd name="T20" fmla="*/ 2147483647 w 278"/>
              <a:gd name="T21" fmla="*/ 2147483647 h 86"/>
              <a:gd name="T22" fmla="*/ 0 w 278"/>
              <a:gd name="T23" fmla="*/ 2147483647 h 86"/>
              <a:gd name="T24" fmla="*/ 2147483647 w 278"/>
              <a:gd name="T25" fmla="*/ 0 h 86"/>
              <a:gd name="T26" fmla="*/ 2147483647 w 278"/>
              <a:gd name="T27" fmla="*/ 0 h 86"/>
              <a:gd name="T28" fmla="*/ 2147483647 w 278"/>
              <a:gd name="T29" fmla="*/ 2147483647 h 86"/>
              <a:gd name="T30" fmla="*/ 2147483647 w 278"/>
              <a:gd name="T31" fmla="*/ 2147483647 h 86"/>
              <a:gd name="T32" fmla="*/ 2147483647 w 278"/>
              <a:gd name="T33" fmla="*/ 2147483647 h 86"/>
              <a:gd name="T34" fmla="*/ 2147483647 w 278"/>
              <a:gd name="T35" fmla="*/ 0 h 86"/>
              <a:gd name="T36" fmla="*/ 2147483647 w 278"/>
              <a:gd name="T37" fmla="*/ 0 h 86"/>
              <a:gd name="T38" fmla="*/ 2147483647 w 278"/>
              <a:gd name="T39" fmla="*/ 0 h 86"/>
              <a:gd name="T40" fmla="*/ 2147483647 w 278"/>
              <a:gd name="T41" fmla="*/ 2147483647 h 86"/>
              <a:gd name="T42" fmla="*/ 2147483647 w 278"/>
              <a:gd name="T43" fmla="*/ 2147483647 h 86"/>
              <a:gd name="T44" fmla="*/ 2147483647 w 278"/>
              <a:gd name="T45" fmla="*/ 2147483647 h 86"/>
              <a:gd name="T46" fmla="*/ 2147483647 w 278"/>
              <a:gd name="T47" fmla="*/ 2147483647 h 86"/>
              <a:gd name="T48" fmla="*/ 2147483647 w 278"/>
              <a:gd name="T49" fmla="*/ 2147483647 h 86"/>
              <a:gd name="T50" fmla="*/ 2147483647 w 278"/>
              <a:gd name="T51" fmla="*/ 2147483647 h 86"/>
              <a:gd name="T52" fmla="*/ 2147483647 w 278"/>
              <a:gd name="T53" fmla="*/ 2147483647 h 86"/>
              <a:gd name="T54" fmla="*/ 2147483647 w 278"/>
              <a:gd name="T55" fmla="*/ 2147483647 h 86"/>
              <a:gd name="T56" fmla="*/ 2147483647 w 278"/>
              <a:gd name="T57" fmla="*/ 2147483647 h 86"/>
              <a:gd name="T58" fmla="*/ 2147483647 w 278"/>
              <a:gd name="T59" fmla="*/ 2147483647 h 86"/>
              <a:gd name="T60" fmla="*/ 2147483647 w 278"/>
              <a:gd name="T61" fmla="*/ 2147483647 h 86"/>
              <a:gd name="T62" fmla="*/ 2147483647 w 278"/>
              <a:gd name="T63" fmla="*/ 0 h 86"/>
              <a:gd name="T64" fmla="*/ 2147483647 w 278"/>
              <a:gd name="T65" fmla="*/ 0 h 86"/>
              <a:gd name="T66" fmla="*/ 2147483647 w 278"/>
              <a:gd name="T67" fmla="*/ 0 h 86"/>
              <a:gd name="T68" fmla="*/ 2147483647 w 278"/>
              <a:gd name="T69" fmla="*/ 2147483647 h 86"/>
              <a:gd name="T70" fmla="*/ 2147483647 w 278"/>
              <a:gd name="T71" fmla="*/ 2147483647 h 86"/>
              <a:gd name="T72" fmla="*/ 2147483647 w 278"/>
              <a:gd name="T73" fmla="*/ 2147483647 h 86"/>
              <a:gd name="T74" fmla="*/ 2147483647 w 278"/>
              <a:gd name="T75" fmla="*/ 2147483647 h 86"/>
              <a:gd name="T76" fmla="*/ 2147483647 w 278"/>
              <a:gd name="T77" fmla="*/ 2147483647 h 86"/>
              <a:gd name="T78" fmla="*/ 2147483647 w 278"/>
              <a:gd name="T79" fmla="*/ 2147483647 h 86"/>
              <a:gd name="T80" fmla="*/ 2147483647 w 278"/>
              <a:gd name="T81" fmla="*/ 2147483647 h 86"/>
              <a:gd name="T82" fmla="*/ 2147483647 w 278"/>
              <a:gd name="T83" fmla="*/ 2147483647 h 86"/>
              <a:gd name="T84" fmla="*/ 2147483647 w 278"/>
              <a:gd name="T85" fmla="*/ 2147483647 h 86"/>
              <a:gd name="T86" fmla="*/ 2147483647 w 278"/>
              <a:gd name="T87" fmla="*/ 2147483647 h 86"/>
              <a:gd name="T88" fmla="*/ 2147483647 w 278"/>
              <a:gd name="T89" fmla="*/ 2147483647 h 86"/>
              <a:gd name="T90" fmla="*/ 2147483647 w 278"/>
              <a:gd name="T91" fmla="*/ 2147483647 h 86"/>
              <a:gd name="T92" fmla="*/ 2147483647 w 278"/>
              <a:gd name="T93" fmla="*/ 2147483647 h 86"/>
              <a:gd name="T94" fmla="*/ 2147483647 w 278"/>
              <a:gd name="T95" fmla="*/ 2147483647 h 86"/>
              <a:gd name="T96" fmla="*/ 2147483647 w 278"/>
              <a:gd name="T97" fmla="*/ 2147483647 h 86"/>
              <a:gd name="T98" fmla="*/ 2147483647 w 278"/>
              <a:gd name="T99" fmla="*/ 0 h 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8"/>
              <a:gd name="T151" fmla="*/ 0 h 86"/>
              <a:gd name="T152" fmla="*/ 278 w 278"/>
              <a:gd name="T153" fmla="*/ 86 h 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8" h="86">
                <a:moveTo>
                  <a:pt x="0" y="86"/>
                </a:moveTo>
                <a:lnTo>
                  <a:pt x="0" y="0"/>
                </a:lnTo>
                <a:lnTo>
                  <a:pt x="10" y="0"/>
                </a:lnTo>
                <a:lnTo>
                  <a:pt x="10" y="74"/>
                </a:lnTo>
                <a:lnTo>
                  <a:pt x="33" y="74"/>
                </a:lnTo>
                <a:lnTo>
                  <a:pt x="33" y="6"/>
                </a:lnTo>
                <a:lnTo>
                  <a:pt x="38" y="6"/>
                </a:lnTo>
                <a:cubicBezTo>
                  <a:pt x="46" y="6"/>
                  <a:pt x="51" y="7"/>
                  <a:pt x="54" y="9"/>
                </a:cubicBezTo>
                <a:cubicBezTo>
                  <a:pt x="57" y="10"/>
                  <a:pt x="61" y="13"/>
                  <a:pt x="65" y="17"/>
                </a:cubicBezTo>
                <a:cubicBezTo>
                  <a:pt x="68" y="21"/>
                  <a:pt x="73" y="26"/>
                  <a:pt x="77" y="32"/>
                </a:cubicBezTo>
                <a:cubicBezTo>
                  <a:pt x="63" y="46"/>
                  <a:pt x="56" y="64"/>
                  <a:pt x="55" y="86"/>
                </a:cubicBezTo>
                <a:lnTo>
                  <a:pt x="0" y="86"/>
                </a:lnTo>
                <a:close/>
                <a:moveTo>
                  <a:pt x="75" y="0"/>
                </a:moveTo>
                <a:lnTo>
                  <a:pt x="125" y="0"/>
                </a:lnTo>
                <a:cubicBezTo>
                  <a:pt x="125" y="2"/>
                  <a:pt x="125" y="5"/>
                  <a:pt x="126" y="7"/>
                </a:cubicBezTo>
                <a:cubicBezTo>
                  <a:pt x="114" y="9"/>
                  <a:pt x="103" y="13"/>
                  <a:pt x="94" y="18"/>
                </a:cubicBezTo>
                <a:cubicBezTo>
                  <a:pt x="92" y="16"/>
                  <a:pt x="91" y="15"/>
                  <a:pt x="90" y="13"/>
                </a:cubicBezTo>
                <a:cubicBezTo>
                  <a:pt x="85" y="7"/>
                  <a:pt x="80" y="3"/>
                  <a:pt x="75" y="0"/>
                </a:cubicBezTo>
                <a:close/>
                <a:moveTo>
                  <a:pt x="149" y="0"/>
                </a:moveTo>
                <a:lnTo>
                  <a:pt x="216" y="0"/>
                </a:lnTo>
                <a:lnTo>
                  <a:pt x="216" y="19"/>
                </a:lnTo>
                <a:lnTo>
                  <a:pt x="247" y="19"/>
                </a:lnTo>
                <a:lnTo>
                  <a:pt x="247" y="52"/>
                </a:lnTo>
                <a:lnTo>
                  <a:pt x="244" y="52"/>
                </a:lnTo>
                <a:cubicBezTo>
                  <a:pt x="232" y="57"/>
                  <a:pt x="221" y="59"/>
                  <a:pt x="212" y="59"/>
                </a:cubicBezTo>
                <a:cubicBezTo>
                  <a:pt x="193" y="59"/>
                  <a:pt x="178" y="53"/>
                  <a:pt x="166" y="42"/>
                </a:cubicBezTo>
                <a:cubicBezTo>
                  <a:pt x="162" y="37"/>
                  <a:pt x="158" y="33"/>
                  <a:pt x="156" y="28"/>
                </a:cubicBezTo>
                <a:cubicBezTo>
                  <a:pt x="169" y="30"/>
                  <a:pt x="182" y="35"/>
                  <a:pt x="196" y="43"/>
                </a:cubicBezTo>
                <a:lnTo>
                  <a:pt x="196" y="20"/>
                </a:lnTo>
                <a:cubicBezTo>
                  <a:pt x="184" y="15"/>
                  <a:pt x="173" y="11"/>
                  <a:pt x="165" y="9"/>
                </a:cubicBezTo>
                <a:cubicBezTo>
                  <a:pt x="160" y="8"/>
                  <a:pt x="155" y="7"/>
                  <a:pt x="149" y="7"/>
                </a:cubicBezTo>
                <a:cubicBezTo>
                  <a:pt x="149" y="4"/>
                  <a:pt x="149" y="2"/>
                  <a:pt x="149" y="0"/>
                </a:cubicBezTo>
                <a:close/>
                <a:moveTo>
                  <a:pt x="269" y="0"/>
                </a:moveTo>
                <a:lnTo>
                  <a:pt x="278" y="0"/>
                </a:lnTo>
                <a:lnTo>
                  <a:pt x="278" y="86"/>
                </a:lnTo>
                <a:lnTo>
                  <a:pt x="78" y="86"/>
                </a:lnTo>
                <a:cubicBezTo>
                  <a:pt x="79" y="73"/>
                  <a:pt x="82" y="61"/>
                  <a:pt x="89" y="52"/>
                </a:cubicBezTo>
                <a:lnTo>
                  <a:pt x="92" y="56"/>
                </a:lnTo>
                <a:lnTo>
                  <a:pt x="96" y="62"/>
                </a:lnTo>
                <a:cubicBezTo>
                  <a:pt x="97" y="63"/>
                  <a:pt x="98" y="64"/>
                  <a:pt x="98" y="64"/>
                </a:cubicBezTo>
                <a:lnTo>
                  <a:pt x="105" y="74"/>
                </a:lnTo>
                <a:lnTo>
                  <a:pt x="132" y="74"/>
                </a:lnTo>
                <a:lnTo>
                  <a:pt x="123" y="63"/>
                </a:lnTo>
                <a:cubicBezTo>
                  <a:pt x="120" y="59"/>
                  <a:pt x="116" y="52"/>
                  <a:pt x="110" y="43"/>
                </a:cubicBezTo>
                <a:cubicBezTo>
                  <a:pt x="109" y="41"/>
                  <a:pt x="107" y="38"/>
                  <a:pt x="106" y="36"/>
                </a:cubicBezTo>
                <a:cubicBezTo>
                  <a:pt x="113" y="31"/>
                  <a:pt x="121" y="28"/>
                  <a:pt x="130" y="27"/>
                </a:cubicBezTo>
                <a:cubicBezTo>
                  <a:pt x="134" y="38"/>
                  <a:pt x="140" y="47"/>
                  <a:pt x="149" y="55"/>
                </a:cubicBezTo>
                <a:cubicBezTo>
                  <a:pt x="164" y="71"/>
                  <a:pt x="185" y="78"/>
                  <a:pt x="211" y="78"/>
                </a:cubicBezTo>
                <a:cubicBezTo>
                  <a:pt x="231" y="78"/>
                  <a:pt x="250" y="74"/>
                  <a:pt x="269" y="66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02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3965788" y="5300663"/>
            <a:ext cx="50337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52, bld. </a:t>
            </a:r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2, </a:t>
            </a:r>
            <a:r>
              <a:rPr lang="en-US" sz="1400" dirty="0" err="1">
                <a:solidFill>
                  <a:schemeClr val="bg1"/>
                </a:solidFill>
                <a:latin typeface="Georgia" panose="02040502050405020303" pitchFamily="18" charset="0"/>
              </a:rPr>
              <a:t>Kosmodamianskaya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nab., Moscow, 115054, </a:t>
            </a:r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Russia</a:t>
            </a:r>
          </a:p>
          <a:p>
            <a:pPr algn="r" eaLnBrk="1" hangingPunct="1"/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Tel.: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+7 (495) 730-77-47, 644-38-28</a:t>
            </a:r>
            <a:endParaRPr lang="en-US" sz="1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 eaLnBrk="1" hangingPunct="1"/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Fax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+7 (495) 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644-38-27</a:t>
            </a:r>
            <a:endParaRPr lang="en-US" sz="1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 eaLnBrk="1" hangingPunct="1"/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E-mail: inbox@rggcap.ru</a:t>
            </a:r>
          </a:p>
          <a:p>
            <a:pPr algn="r" eaLnBrk="1" hangingPunct="1"/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Web-site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http://rggcap.ru/</a:t>
            </a: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grpSp>
        <p:nvGrpSpPr>
          <p:cNvPr id="13323" name="Group 24"/>
          <p:cNvGrpSpPr>
            <a:grpSpLocks/>
          </p:cNvGrpSpPr>
          <p:nvPr/>
        </p:nvGrpSpPr>
        <p:grpSpPr bwMode="auto">
          <a:xfrm>
            <a:off x="5867400" y="1177925"/>
            <a:ext cx="3097213" cy="450850"/>
            <a:chOff x="70" y="4019"/>
            <a:chExt cx="1174" cy="171"/>
          </a:xfrm>
        </p:grpSpPr>
        <p:sp>
          <p:nvSpPr>
            <p:cNvPr id="13324" name="Freeform 28"/>
            <p:cNvSpPr>
              <a:spLocks/>
            </p:cNvSpPr>
            <p:nvPr/>
          </p:nvSpPr>
          <p:spPr bwMode="auto">
            <a:xfrm>
              <a:off x="70" y="4024"/>
              <a:ext cx="78" cy="166"/>
            </a:xfrm>
            <a:custGeom>
              <a:avLst/>
              <a:gdLst>
                <a:gd name="T0" fmla="*/ 1277 w 43"/>
                <a:gd name="T1" fmla="*/ 3358 h 91"/>
                <a:gd name="T2" fmla="*/ 530 w 43"/>
                <a:gd name="T3" fmla="*/ 3358 h 91"/>
                <a:gd name="T4" fmla="*/ 0 w 43"/>
                <a:gd name="T5" fmla="*/ 2822 h 91"/>
                <a:gd name="T6" fmla="*/ 0 w 43"/>
                <a:gd name="T7" fmla="*/ 399 h 91"/>
                <a:gd name="T8" fmla="*/ 214 w 43"/>
                <a:gd name="T9" fmla="*/ 0 h 91"/>
                <a:gd name="T10" fmla="*/ 214 w 43"/>
                <a:gd name="T11" fmla="*/ 2282 h 91"/>
                <a:gd name="T12" fmla="*/ 651 w 43"/>
                <a:gd name="T13" fmla="*/ 2282 h 91"/>
                <a:gd name="T14" fmla="*/ 651 w 43"/>
                <a:gd name="T15" fmla="*/ 885 h 91"/>
                <a:gd name="T16" fmla="*/ 787 w 43"/>
                <a:gd name="T17" fmla="*/ 885 h 91"/>
                <a:gd name="T18" fmla="*/ 1063 w 43"/>
                <a:gd name="T19" fmla="*/ 929 h 91"/>
                <a:gd name="T20" fmla="*/ 1277 w 43"/>
                <a:gd name="T21" fmla="*/ 1105 h 91"/>
                <a:gd name="T22" fmla="*/ 1527 w 43"/>
                <a:gd name="T23" fmla="*/ 1397 h 91"/>
                <a:gd name="T24" fmla="*/ 1105 w 43"/>
                <a:gd name="T25" fmla="*/ 2579 h 91"/>
                <a:gd name="T26" fmla="*/ 1277 w 43"/>
                <a:gd name="T27" fmla="*/ 3358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91"/>
                <a:gd name="T44" fmla="*/ 43 w 43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91">
                  <a:moveTo>
                    <a:pt x="36" y="91"/>
                  </a:moveTo>
                  <a:lnTo>
                    <a:pt x="15" y="91"/>
                  </a:lnTo>
                  <a:cubicBezTo>
                    <a:pt x="7" y="91"/>
                    <a:pt x="0" y="85"/>
                    <a:pt x="0" y="77"/>
                  </a:cubicBezTo>
                  <a:lnTo>
                    <a:pt x="0" y="11"/>
                  </a:lnTo>
                  <a:cubicBezTo>
                    <a:pt x="0" y="7"/>
                    <a:pt x="2" y="3"/>
                    <a:pt x="6" y="0"/>
                  </a:cubicBezTo>
                  <a:lnTo>
                    <a:pt x="6" y="62"/>
                  </a:lnTo>
                  <a:lnTo>
                    <a:pt x="18" y="62"/>
                  </a:lnTo>
                  <a:lnTo>
                    <a:pt x="18" y="24"/>
                  </a:lnTo>
                  <a:lnTo>
                    <a:pt x="22" y="24"/>
                  </a:lnTo>
                  <a:cubicBezTo>
                    <a:pt x="26" y="24"/>
                    <a:pt x="29" y="24"/>
                    <a:pt x="30" y="25"/>
                  </a:cubicBezTo>
                  <a:cubicBezTo>
                    <a:pt x="32" y="26"/>
                    <a:pt x="34" y="28"/>
                    <a:pt x="36" y="30"/>
                  </a:cubicBezTo>
                  <a:cubicBezTo>
                    <a:pt x="38" y="32"/>
                    <a:pt x="41" y="35"/>
                    <a:pt x="43" y="38"/>
                  </a:cubicBezTo>
                  <a:cubicBezTo>
                    <a:pt x="35" y="47"/>
                    <a:pt x="31" y="57"/>
                    <a:pt x="31" y="70"/>
                  </a:cubicBezTo>
                  <a:cubicBezTo>
                    <a:pt x="31" y="77"/>
                    <a:pt x="33" y="85"/>
                    <a:pt x="36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13325" name="Freeform 29"/>
            <p:cNvSpPr>
              <a:spLocks/>
            </p:cNvSpPr>
            <p:nvPr/>
          </p:nvSpPr>
          <p:spPr bwMode="auto">
            <a:xfrm>
              <a:off x="150" y="4019"/>
              <a:ext cx="203" cy="171"/>
            </a:xfrm>
            <a:custGeom>
              <a:avLst/>
              <a:gdLst>
                <a:gd name="T0" fmla="*/ 1084 w 111"/>
                <a:gd name="T1" fmla="*/ 1381 h 94"/>
                <a:gd name="T2" fmla="*/ 1456 w 111"/>
                <a:gd name="T3" fmla="*/ 1948 h 94"/>
                <a:gd name="T4" fmla="*/ 2765 w 111"/>
                <a:gd name="T5" fmla="*/ 2432 h 94"/>
                <a:gd name="T6" fmla="*/ 3970 w 111"/>
                <a:gd name="T7" fmla="*/ 2168 h 94"/>
                <a:gd name="T8" fmla="*/ 3970 w 111"/>
                <a:gd name="T9" fmla="*/ 831 h 94"/>
                <a:gd name="T10" fmla="*/ 2886 w 111"/>
                <a:gd name="T11" fmla="*/ 831 h 94"/>
                <a:gd name="T12" fmla="*/ 2886 w 111"/>
                <a:gd name="T13" fmla="*/ 1241 h 94"/>
                <a:gd name="T14" fmla="*/ 3482 w 111"/>
                <a:gd name="T15" fmla="*/ 1241 h 94"/>
                <a:gd name="T16" fmla="*/ 3482 w 111"/>
                <a:gd name="T17" fmla="*/ 1896 h 94"/>
                <a:gd name="T18" fmla="*/ 3431 w 111"/>
                <a:gd name="T19" fmla="*/ 1912 h 94"/>
                <a:gd name="T20" fmla="*/ 2765 w 111"/>
                <a:gd name="T21" fmla="*/ 2036 h 94"/>
                <a:gd name="T22" fmla="*/ 1847 w 111"/>
                <a:gd name="T23" fmla="*/ 1712 h 94"/>
                <a:gd name="T24" fmla="*/ 1609 w 111"/>
                <a:gd name="T25" fmla="*/ 1413 h 94"/>
                <a:gd name="T26" fmla="*/ 2441 w 111"/>
                <a:gd name="T27" fmla="*/ 1712 h 94"/>
                <a:gd name="T28" fmla="*/ 2441 w 111"/>
                <a:gd name="T29" fmla="*/ 1241 h 94"/>
                <a:gd name="T30" fmla="*/ 1800 w 111"/>
                <a:gd name="T31" fmla="*/ 1015 h 94"/>
                <a:gd name="T32" fmla="*/ 1456 w 111"/>
                <a:gd name="T33" fmla="*/ 977 h 94"/>
                <a:gd name="T34" fmla="*/ 1456 w 111"/>
                <a:gd name="T35" fmla="*/ 800 h 94"/>
                <a:gd name="T36" fmla="*/ 1756 w 111"/>
                <a:gd name="T37" fmla="*/ 0 h 94"/>
                <a:gd name="T38" fmla="*/ 3603 w 111"/>
                <a:gd name="T39" fmla="*/ 0 h 94"/>
                <a:gd name="T40" fmla="*/ 4148 w 111"/>
                <a:gd name="T41" fmla="*/ 493 h 94"/>
                <a:gd name="T42" fmla="*/ 4148 w 111"/>
                <a:gd name="T43" fmla="*/ 2912 h 94"/>
                <a:gd name="T44" fmla="*/ 3603 w 111"/>
                <a:gd name="T45" fmla="*/ 3409 h 94"/>
                <a:gd name="T46" fmla="*/ 2515 w 111"/>
                <a:gd name="T47" fmla="*/ 3409 h 94"/>
                <a:gd name="T48" fmla="*/ 2515 w 111"/>
                <a:gd name="T49" fmla="*/ 2607 h 94"/>
                <a:gd name="T50" fmla="*/ 1388 w 111"/>
                <a:gd name="T51" fmla="*/ 2607 h 94"/>
                <a:gd name="T52" fmla="*/ 1388 w 111"/>
                <a:gd name="T53" fmla="*/ 3045 h 94"/>
                <a:gd name="T54" fmla="*/ 2023 w 111"/>
                <a:gd name="T55" fmla="*/ 3045 h 94"/>
                <a:gd name="T56" fmla="*/ 2023 w 111"/>
                <a:gd name="T57" fmla="*/ 3409 h 94"/>
                <a:gd name="T58" fmla="*/ 302 w 111"/>
                <a:gd name="T59" fmla="*/ 3409 h 94"/>
                <a:gd name="T60" fmla="*/ 0 w 111"/>
                <a:gd name="T61" fmla="*/ 2607 h 94"/>
                <a:gd name="T62" fmla="*/ 227 w 111"/>
                <a:gd name="T63" fmla="*/ 1896 h 94"/>
                <a:gd name="T64" fmla="*/ 302 w 111"/>
                <a:gd name="T65" fmla="*/ 1948 h 94"/>
                <a:gd name="T66" fmla="*/ 368 w 111"/>
                <a:gd name="T67" fmla="*/ 2114 h 94"/>
                <a:gd name="T68" fmla="*/ 415 w 111"/>
                <a:gd name="T69" fmla="*/ 2138 h 94"/>
                <a:gd name="T70" fmla="*/ 552 w 111"/>
                <a:gd name="T71" fmla="*/ 2352 h 94"/>
                <a:gd name="T72" fmla="*/ 1084 w 111"/>
                <a:gd name="T73" fmla="*/ 2352 h 94"/>
                <a:gd name="T74" fmla="*/ 944 w 111"/>
                <a:gd name="T75" fmla="*/ 2114 h 94"/>
                <a:gd name="T76" fmla="*/ 635 w 111"/>
                <a:gd name="T77" fmla="*/ 1712 h 94"/>
                <a:gd name="T78" fmla="*/ 552 w 111"/>
                <a:gd name="T79" fmla="*/ 1552 h 94"/>
                <a:gd name="T80" fmla="*/ 1084 w 111"/>
                <a:gd name="T81" fmla="*/ 1381 h 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94"/>
                <a:gd name="T125" fmla="*/ 111 w 111"/>
                <a:gd name="T126" fmla="*/ 94 h 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94">
                  <a:moveTo>
                    <a:pt x="29" y="38"/>
                  </a:moveTo>
                  <a:cubicBezTo>
                    <a:pt x="31" y="44"/>
                    <a:pt x="34" y="50"/>
                    <a:pt x="39" y="54"/>
                  </a:cubicBezTo>
                  <a:cubicBezTo>
                    <a:pt x="48" y="63"/>
                    <a:pt x="59" y="67"/>
                    <a:pt x="74" y="67"/>
                  </a:cubicBezTo>
                  <a:cubicBezTo>
                    <a:pt x="85" y="67"/>
                    <a:pt x="95" y="65"/>
                    <a:pt x="106" y="60"/>
                  </a:cubicBezTo>
                  <a:lnTo>
                    <a:pt x="106" y="23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93" y="34"/>
                  </a:lnTo>
                  <a:lnTo>
                    <a:pt x="93" y="52"/>
                  </a:lnTo>
                  <a:lnTo>
                    <a:pt x="92" y="53"/>
                  </a:lnTo>
                  <a:cubicBezTo>
                    <a:pt x="85" y="55"/>
                    <a:pt x="79" y="56"/>
                    <a:pt x="74" y="56"/>
                  </a:cubicBezTo>
                  <a:cubicBezTo>
                    <a:pt x="64" y="56"/>
                    <a:pt x="55" y="53"/>
                    <a:pt x="49" y="47"/>
                  </a:cubicBezTo>
                  <a:cubicBezTo>
                    <a:pt x="46" y="44"/>
                    <a:pt x="44" y="42"/>
                    <a:pt x="43" y="39"/>
                  </a:cubicBezTo>
                  <a:cubicBezTo>
                    <a:pt x="50" y="40"/>
                    <a:pt x="58" y="43"/>
                    <a:pt x="65" y="47"/>
                  </a:cubicBezTo>
                  <a:lnTo>
                    <a:pt x="65" y="34"/>
                  </a:lnTo>
                  <a:cubicBezTo>
                    <a:pt x="58" y="31"/>
                    <a:pt x="53" y="29"/>
                    <a:pt x="48" y="28"/>
                  </a:cubicBezTo>
                  <a:cubicBezTo>
                    <a:pt x="45" y="28"/>
                    <a:pt x="42" y="27"/>
                    <a:pt x="39" y="27"/>
                  </a:cubicBezTo>
                  <a:cubicBezTo>
                    <a:pt x="39" y="25"/>
                    <a:pt x="39" y="24"/>
                    <a:pt x="39" y="22"/>
                  </a:cubicBezTo>
                  <a:cubicBezTo>
                    <a:pt x="39" y="14"/>
                    <a:pt x="42" y="6"/>
                    <a:pt x="47" y="0"/>
                  </a:cubicBezTo>
                  <a:lnTo>
                    <a:pt x="96" y="0"/>
                  </a:lnTo>
                  <a:cubicBezTo>
                    <a:pt x="104" y="0"/>
                    <a:pt x="111" y="6"/>
                    <a:pt x="111" y="14"/>
                  </a:cubicBezTo>
                  <a:lnTo>
                    <a:pt x="111" y="80"/>
                  </a:lnTo>
                  <a:cubicBezTo>
                    <a:pt x="111" y="88"/>
                    <a:pt x="104" y="94"/>
                    <a:pt x="96" y="94"/>
                  </a:cubicBezTo>
                  <a:lnTo>
                    <a:pt x="67" y="94"/>
                  </a:lnTo>
                  <a:lnTo>
                    <a:pt x="67" y="72"/>
                  </a:lnTo>
                  <a:lnTo>
                    <a:pt x="37" y="72"/>
                  </a:lnTo>
                  <a:lnTo>
                    <a:pt x="37" y="84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8" y="94"/>
                  </a:lnTo>
                  <a:cubicBezTo>
                    <a:pt x="2" y="88"/>
                    <a:pt x="0" y="81"/>
                    <a:pt x="0" y="72"/>
                  </a:cubicBezTo>
                  <a:cubicBezTo>
                    <a:pt x="0" y="64"/>
                    <a:pt x="2" y="58"/>
                    <a:pt x="6" y="52"/>
                  </a:cubicBezTo>
                  <a:lnTo>
                    <a:pt x="8" y="54"/>
                  </a:lnTo>
                  <a:lnTo>
                    <a:pt x="10" y="58"/>
                  </a:lnTo>
                  <a:cubicBezTo>
                    <a:pt x="10" y="58"/>
                    <a:pt x="11" y="59"/>
                    <a:pt x="11" y="59"/>
                  </a:cubicBezTo>
                  <a:lnTo>
                    <a:pt x="15" y="65"/>
                  </a:lnTo>
                  <a:lnTo>
                    <a:pt x="29" y="65"/>
                  </a:lnTo>
                  <a:lnTo>
                    <a:pt x="25" y="58"/>
                  </a:lnTo>
                  <a:cubicBezTo>
                    <a:pt x="23" y="56"/>
                    <a:pt x="21" y="52"/>
                    <a:pt x="17" y="47"/>
                  </a:cubicBezTo>
                  <a:cubicBezTo>
                    <a:pt x="17" y="46"/>
                    <a:pt x="16" y="45"/>
                    <a:pt x="15" y="43"/>
                  </a:cubicBezTo>
                  <a:cubicBezTo>
                    <a:pt x="19" y="41"/>
                    <a:pt x="24" y="39"/>
                    <a:pt x="2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13326" name="Freeform 30"/>
            <p:cNvSpPr>
              <a:spLocks/>
            </p:cNvSpPr>
            <p:nvPr/>
          </p:nvSpPr>
          <p:spPr bwMode="auto">
            <a:xfrm>
              <a:off x="147" y="4019"/>
              <a:ext cx="62" cy="62"/>
            </a:xfrm>
            <a:custGeom>
              <a:avLst/>
              <a:gdLst>
                <a:gd name="T0" fmla="*/ 538 w 34"/>
                <a:gd name="T1" fmla="*/ 0 h 34"/>
                <a:gd name="T2" fmla="*/ 1251 w 34"/>
                <a:gd name="T3" fmla="*/ 0 h 34"/>
                <a:gd name="T4" fmla="*/ 1030 w 34"/>
                <a:gd name="T5" fmla="*/ 848 h 34"/>
                <a:gd name="T6" fmla="*/ 1030 w 34"/>
                <a:gd name="T7" fmla="*/ 981 h 34"/>
                <a:gd name="T8" fmla="*/ 363 w 34"/>
                <a:gd name="T9" fmla="*/ 1251 h 34"/>
                <a:gd name="T10" fmla="*/ 295 w 34"/>
                <a:gd name="T11" fmla="*/ 1151 h 34"/>
                <a:gd name="T12" fmla="*/ 0 w 34"/>
                <a:gd name="T13" fmla="*/ 848 h 34"/>
                <a:gd name="T14" fmla="*/ 399 w 34"/>
                <a:gd name="T15" fmla="*/ 538 h 34"/>
                <a:gd name="T16" fmla="*/ 538 w 34"/>
                <a:gd name="T17" fmla="*/ 80 h 34"/>
                <a:gd name="T18" fmla="*/ 538 w 34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4"/>
                <a:gd name="T32" fmla="*/ 34 w 3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4">
                  <a:moveTo>
                    <a:pt x="15" y="0"/>
                  </a:moveTo>
                  <a:lnTo>
                    <a:pt x="34" y="0"/>
                  </a:lnTo>
                  <a:cubicBezTo>
                    <a:pt x="30" y="7"/>
                    <a:pt x="28" y="14"/>
                    <a:pt x="28" y="23"/>
                  </a:cubicBezTo>
                  <a:cubicBezTo>
                    <a:pt x="28" y="24"/>
                    <a:pt x="28" y="26"/>
                    <a:pt x="28" y="27"/>
                  </a:cubicBezTo>
                  <a:cubicBezTo>
                    <a:pt x="22" y="28"/>
                    <a:pt x="16" y="30"/>
                    <a:pt x="10" y="34"/>
                  </a:cubicBezTo>
                  <a:cubicBezTo>
                    <a:pt x="10" y="32"/>
                    <a:pt x="9" y="31"/>
                    <a:pt x="8" y="31"/>
                  </a:cubicBezTo>
                  <a:cubicBezTo>
                    <a:pt x="5" y="27"/>
                    <a:pt x="3" y="25"/>
                    <a:pt x="0" y="23"/>
                  </a:cubicBezTo>
                  <a:cubicBezTo>
                    <a:pt x="5" y="21"/>
                    <a:pt x="8" y="19"/>
                    <a:pt x="11" y="15"/>
                  </a:cubicBezTo>
                  <a:cubicBezTo>
                    <a:pt x="13" y="11"/>
                    <a:pt x="15" y="7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13327" name="Freeform 31"/>
            <p:cNvSpPr>
              <a:spLocks/>
            </p:cNvSpPr>
            <p:nvPr/>
          </p:nvSpPr>
          <p:spPr bwMode="auto">
            <a:xfrm>
              <a:off x="103" y="4019"/>
              <a:ext cx="47" cy="27"/>
            </a:xfrm>
            <a:custGeom>
              <a:avLst/>
              <a:gdLst>
                <a:gd name="T0" fmla="*/ 0 w 26"/>
                <a:gd name="T1" fmla="*/ 0 h 15"/>
                <a:gd name="T2" fmla="*/ 909 w 26"/>
                <a:gd name="T3" fmla="*/ 0 h 15"/>
                <a:gd name="T4" fmla="*/ 909 w 26"/>
                <a:gd name="T5" fmla="*/ 41 h 15"/>
                <a:gd name="T6" fmla="*/ 833 w 26"/>
                <a:gd name="T7" fmla="*/ 304 h 15"/>
                <a:gd name="T8" fmla="*/ 638 w 26"/>
                <a:gd name="T9" fmla="*/ 473 h 15"/>
                <a:gd name="T10" fmla="*/ 170 w 26"/>
                <a:gd name="T11" fmla="*/ 511 h 15"/>
                <a:gd name="T12" fmla="*/ 0 w 26"/>
                <a:gd name="T13" fmla="*/ 511 h 15"/>
                <a:gd name="T14" fmla="*/ 0 w 26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5"/>
                <a:gd name="T26" fmla="*/ 26 w 26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5">
                  <a:moveTo>
                    <a:pt x="0" y="0"/>
                  </a:moveTo>
                  <a:lnTo>
                    <a:pt x="26" y="0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4"/>
                    <a:pt x="25" y="7"/>
                    <a:pt x="24" y="9"/>
                  </a:cubicBezTo>
                  <a:cubicBezTo>
                    <a:pt x="22" y="11"/>
                    <a:pt x="21" y="13"/>
                    <a:pt x="18" y="14"/>
                  </a:cubicBezTo>
                  <a:cubicBezTo>
                    <a:pt x="16" y="15"/>
                    <a:pt x="12" y="15"/>
                    <a:pt x="5" y="15"/>
                  </a:cubicBez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13328" name="Freeform 29"/>
            <p:cNvSpPr>
              <a:spLocks noEditPoints="1"/>
            </p:cNvSpPr>
            <p:nvPr/>
          </p:nvSpPr>
          <p:spPr bwMode="auto">
            <a:xfrm>
              <a:off x="433" y="4062"/>
              <a:ext cx="811" cy="93"/>
            </a:xfrm>
            <a:custGeom>
              <a:avLst/>
              <a:gdLst>
                <a:gd name="T0" fmla="*/ 15284 w 446"/>
                <a:gd name="T1" fmla="*/ 1612 h 51"/>
                <a:gd name="T2" fmla="*/ 15031 w 446"/>
                <a:gd name="T3" fmla="*/ 1838 h 51"/>
                <a:gd name="T4" fmla="*/ 0 w 446"/>
                <a:gd name="T5" fmla="*/ 44 h 51"/>
                <a:gd name="T6" fmla="*/ 1051 w 446"/>
                <a:gd name="T7" fmla="*/ 538 h 51"/>
                <a:gd name="T8" fmla="*/ 896 w 446"/>
                <a:gd name="T9" fmla="*/ 1151 h 51"/>
                <a:gd name="T10" fmla="*/ 1411 w 446"/>
                <a:gd name="T11" fmla="*/ 1838 h 51"/>
                <a:gd name="T12" fmla="*/ 975 w 446"/>
                <a:gd name="T13" fmla="*/ 1692 h 51"/>
                <a:gd name="T14" fmla="*/ 751 w 446"/>
                <a:gd name="T15" fmla="*/ 1348 h 51"/>
                <a:gd name="T16" fmla="*/ 318 w 446"/>
                <a:gd name="T17" fmla="*/ 1074 h 51"/>
                <a:gd name="T18" fmla="*/ 0 w 446"/>
                <a:gd name="T19" fmla="*/ 1838 h 51"/>
                <a:gd name="T20" fmla="*/ 264 w 446"/>
                <a:gd name="T21" fmla="*/ 808 h 51"/>
                <a:gd name="T22" fmla="*/ 751 w 446"/>
                <a:gd name="T23" fmla="*/ 708 h 51"/>
                <a:gd name="T24" fmla="*/ 611 w 446"/>
                <a:gd name="T25" fmla="*/ 295 h 51"/>
                <a:gd name="T26" fmla="*/ 3180 w 446"/>
                <a:gd name="T27" fmla="*/ 952 h 51"/>
                <a:gd name="T28" fmla="*/ 1806 w 446"/>
                <a:gd name="T29" fmla="*/ 1612 h 51"/>
                <a:gd name="T30" fmla="*/ 2484 w 446"/>
                <a:gd name="T31" fmla="*/ 0 h 51"/>
                <a:gd name="T32" fmla="*/ 3139 w 446"/>
                <a:gd name="T33" fmla="*/ 443 h 51"/>
                <a:gd name="T34" fmla="*/ 1806 w 446"/>
                <a:gd name="T35" fmla="*/ 952 h 51"/>
                <a:gd name="T36" fmla="*/ 2886 w 446"/>
                <a:gd name="T37" fmla="*/ 1570 h 51"/>
                <a:gd name="T38" fmla="*/ 2566 w 446"/>
                <a:gd name="T39" fmla="*/ 1171 h 51"/>
                <a:gd name="T40" fmla="*/ 5128 w 446"/>
                <a:gd name="T41" fmla="*/ 952 h 51"/>
                <a:gd name="T42" fmla="*/ 3762 w 446"/>
                <a:gd name="T43" fmla="*/ 1612 h 51"/>
                <a:gd name="T44" fmla="*/ 4451 w 446"/>
                <a:gd name="T45" fmla="*/ 0 h 51"/>
                <a:gd name="T46" fmla="*/ 5091 w 446"/>
                <a:gd name="T47" fmla="*/ 443 h 51"/>
                <a:gd name="T48" fmla="*/ 3762 w 446"/>
                <a:gd name="T49" fmla="*/ 952 h 51"/>
                <a:gd name="T50" fmla="*/ 4851 w 446"/>
                <a:gd name="T51" fmla="*/ 1570 h 51"/>
                <a:gd name="T52" fmla="*/ 4517 w 446"/>
                <a:gd name="T53" fmla="*/ 1171 h 51"/>
                <a:gd name="T54" fmla="*/ 7817 w 446"/>
                <a:gd name="T55" fmla="*/ 1736 h 51"/>
                <a:gd name="T56" fmla="*/ 6290 w 446"/>
                <a:gd name="T57" fmla="*/ 1393 h 51"/>
                <a:gd name="T58" fmla="*/ 7163 w 446"/>
                <a:gd name="T59" fmla="*/ 0 h 51"/>
                <a:gd name="T60" fmla="*/ 7163 w 446"/>
                <a:gd name="T61" fmla="*/ 266 h 51"/>
                <a:gd name="T62" fmla="*/ 6655 w 446"/>
                <a:gd name="T63" fmla="*/ 1426 h 51"/>
                <a:gd name="T64" fmla="*/ 8748 w 446"/>
                <a:gd name="T65" fmla="*/ 0 h 51"/>
                <a:gd name="T66" fmla="*/ 9470 w 446"/>
                <a:gd name="T67" fmla="*/ 1838 h 51"/>
                <a:gd name="T68" fmla="*/ 8257 w 446"/>
                <a:gd name="T69" fmla="*/ 1838 h 51"/>
                <a:gd name="T70" fmla="*/ 9139 w 446"/>
                <a:gd name="T71" fmla="*/ 1074 h 51"/>
                <a:gd name="T72" fmla="*/ 9139 w 446"/>
                <a:gd name="T73" fmla="*/ 1074 h 51"/>
                <a:gd name="T74" fmla="*/ 10514 w 446"/>
                <a:gd name="T75" fmla="*/ 44 h 51"/>
                <a:gd name="T76" fmla="*/ 10998 w 446"/>
                <a:gd name="T77" fmla="*/ 808 h 51"/>
                <a:gd name="T78" fmla="*/ 10205 w 446"/>
                <a:gd name="T79" fmla="*/ 1074 h 51"/>
                <a:gd name="T80" fmla="*/ 10448 w 446"/>
                <a:gd name="T81" fmla="*/ 266 h 51"/>
                <a:gd name="T82" fmla="*/ 10476 w 446"/>
                <a:gd name="T83" fmla="*/ 808 h 51"/>
                <a:gd name="T84" fmla="*/ 10448 w 446"/>
                <a:gd name="T85" fmla="*/ 266 h 51"/>
                <a:gd name="T86" fmla="*/ 11570 w 446"/>
                <a:gd name="T87" fmla="*/ 1838 h 51"/>
                <a:gd name="T88" fmla="*/ 11785 w 446"/>
                <a:gd name="T89" fmla="*/ 44 h 51"/>
                <a:gd name="T90" fmla="*/ 12681 w 446"/>
                <a:gd name="T91" fmla="*/ 266 h 51"/>
                <a:gd name="T92" fmla="*/ 12440 w 446"/>
                <a:gd name="T93" fmla="*/ 266 h 51"/>
                <a:gd name="T94" fmla="*/ 13842 w 446"/>
                <a:gd name="T95" fmla="*/ 0 h 51"/>
                <a:gd name="T96" fmla="*/ 14574 w 446"/>
                <a:gd name="T97" fmla="*/ 1838 h 51"/>
                <a:gd name="T98" fmla="*/ 13336 w 446"/>
                <a:gd name="T99" fmla="*/ 1838 h 51"/>
                <a:gd name="T100" fmla="*/ 14238 w 446"/>
                <a:gd name="T101" fmla="*/ 1074 h 51"/>
                <a:gd name="T102" fmla="*/ 14238 w 446"/>
                <a:gd name="T103" fmla="*/ 1074 h 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51"/>
                <a:gd name="T158" fmla="*/ 446 w 446"/>
                <a:gd name="T159" fmla="*/ 51 h 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51">
                  <a:moveTo>
                    <a:pt x="416" y="1"/>
                  </a:moveTo>
                  <a:lnTo>
                    <a:pt x="423" y="1"/>
                  </a:lnTo>
                  <a:lnTo>
                    <a:pt x="423" y="44"/>
                  </a:lnTo>
                  <a:lnTo>
                    <a:pt x="446" y="44"/>
                  </a:lnTo>
                  <a:lnTo>
                    <a:pt x="446" y="50"/>
                  </a:lnTo>
                  <a:lnTo>
                    <a:pt x="416" y="50"/>
                  </a:lnTo>
                  <a:lnTo>
                    <a:pt x="416" y="1"/>
                  </a:lnTo>
                  <a:close/>
                  <a:moveTo>
                    <a:pt x="0" y="50"/>
                  </a:moveTo>
                  <a:lnTo>
                    <a:pt x="0" y="1"/>
                  </a:lnTo>
                  <a:lnTo>
                    <a:pt x="13" y="1"/>
                  </a:lnTo>
                  <a:cubicBezTo>
                    <a:pt x="18" y="1"/>
                    <a:pt x="22" y="2"/>
                    <a:pt x="25" y="4"/>
                  </a:cubicBezTo>
                  <a:cubicBezTo>
                    <a:pt x="28" y="7"/>
                    <a:pt x="29" y="10"/>
                    <a:pt x="29" y="15"/>
                  </a:cubicBezTo>
                  <a:cubicBezTo>
                    <a:pt x="29" y="17"/>
                    <a:pt x="28" y="20"/>
                    <a:pt x="27" y="22"/>
                  </a:cubicBezTo>
                  <a:cubicBezTo>
                    <a:pt x="25" y="24"/>
                    <a:pt x="23" y="26"/>
                    <a:pt x="21" y="27"/>
                  </a:cubicBezTo>
                  <a:cubicBezTo>
                    <a:pt x="22" y="28"/>
                    <a:pt x="24" y="29"/>
                    <a:pt x="25" y="31"/>
                  </a:cubicBezTo>
                  <a:cubicBezTo>
                    <a:pt x="27" y="33"/>
                    <a:pt x="29" y="36"/>
                    <a:pt x="32" y="40"/>
                  </a:cubicBezTo>
                  <a:cubicBezTo>
                    <a:pt x="33" y="43"/>
                    <a:pt x="35" y="45"/>
                    <a:pt x="36" y="47"/>
                  </a:cubicBezTo>
                  <a:lnTo>
                    <a:pt x="39" y="50"/>
                  </a:lnTo>
                  <a:lnTo>
                    <a:pt x="30" y="50"/>
                  </a:lnTo>
                  <a:lnTo>
                    <a:pt x="28" y="47"/>
                  </a:lnTo>
                  <a:cubicBezTo>
                    <a:pt x="28" y="47"/>
                    <a:pt x="28" y="47"/>
                    <a:pt x="27" y="46"/>
                  </a:cubicBezTo>
                  <a:lnTo>
                    <a:pt x="26" y="45"/>
                  </a:lnTo>
                  <a:lnTo>
                    <a:pt x="24" y="41"/>
                  </a:lnTo>
                  <a:lnTo>
                    <a:pt x="21" y="37"/>
                  </a:lnTo>
                  <a:cubicBezTo>
                    <a:pt x="20" y="35"/>
                    <a:pt x="19" y="33"/>
                    <a:pt x="17" y="32"/>
                  </a:cubicBezTo>
                  <a:cubicBezTo>
                    <a:pt x="16" y="31"/>
                    <a:pt x="15" y="30"/>
                    <a:pt x="14" y="30"/>
                  </a:cubicBezTo>
                  <a:cubicBezTo>
                    <a:pt x="13" y="29"/>
                    <a:pt x="11" y="29"/>
                    <a:pt x="9" y="29"/>
                  </a:cubicBezTo>
                  <a:lnTo>
                    <a:pt x="7" y="29"/>
                  </a:lnTo>
                  <a:lnTo>
                    <a:pt x="7" y="50"/>
                  </a:lnTo>
                  <a:lnTo>
                    <a:pt x="0" y="50"/>
                  </a:lnTo>
                  <a:close/>
                  <a:moveTo>
                    <a:pt x="9" y="7"/>
                  </a:moveTo>
                  <a:lnTo>
                    <a:pt x="7" y="7"/>
                  </a:lnTo>
                  <a:lnTo>
                    <a:pt x="7" y="22"/>
                  </a:lnTo>
                  <a:lnTo>
                    <a:pt x="10" y="22"/>
                  </a:lnTo>
                  <a:cubicBezTo>
                    <a:pt x="14" y="22"/>
                    <a:pt x="16" y="22"/>
                    <a:pt x="17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1" y="17"/>
                    <a:pt x="22" y="16"/>
                    <a:pt x="22" y="14"/>
                  </a:cubicBezTo>
                  <a:cubicBezTo>
                    <a:pt x="22" y="13"/>
                    <a:pt x="21" y="11"/>
                    <a:pt x="20" y="10"/>
                  </a:cubicBezTo>
                  <a:cubicBezTo>
                    <a:pt x="20" y="9"/>
                    <a:pt x="18" y="8"/>
                    <a:pt x="17" y="8"/>
                  </a:cubicBezTo>
                  <a:cubicBezTo>
                    <a:pt x="15" y="7"/>
                    <a:pt x="13" y="7"/>
                    <a:pt x="9" y="7"/>
                  </a:cubicBezTo>
                  <a:close/>
                  <a:moveTo>
                    <a:pt x="71" y="26"/>
                  </a:moveTo>
                  <a:lnTo>
                    <a:pt x="88" y="26"/>
                  </a:lnTo>
                  <a:lnTo>
                    <a:pt x="88" y="47"/>
                  </a:lnTo>
                  <a:cubicBezTo>
                    <a:pt x="82" y="50"/>
                    <a:pt x="76" y="51"/>
                    <a:pt x="69" y="51"/>
                  </a:cubicBezTo>
                  <a:cubicBezTo>
                    <a:pt x="61" y="51"/>
                    <a:pt x="55" y="49"/>
                    <a:pt x="50" y="44"/>
                  </a:cubicBezTo>
                  <a:cubicBezTo>
                    <a:pt x="45" y="39"/>
                    <a:pt x="42" y="33"/>
                    <a:pt x="42" y="26"/>
                  </a:cubicBezTo>
                  <a:cubicBezTo>
                    <a:pt x="42" y="19"/>
                    <a:pt x="45" y="12"/>
                    <a:pt x="50" y="7"/>
                  </a:cubicBezTo>
                  <a:cubicBezTo>
                    <a:pt x="55" y="3"/>
                    <a:pt x="61" y="0"/>
                    <a:pt x="69" y="0"/>
                  </a:cubicBezTo>
                  <a:cubicBezTo>
                    <a:pt x="72" y="0"/>
                    <a:pt x="75" y="0"/>
                    <a:pt x="77" y="1"/>
                  </a:cubicBezTo>
                  <a:cubicBezTo>
                    <a:pt x="80" y="2"/>
                    <a:pt x="83" y="3"/>
                    <a:pt x="87" y="4"/>
                  </a:cubicBezTo>
                  <a:lnTo>
                    <a:pt x="87" y="12"/>
                  </a:lnTo>
                  <a:cubicBezTo>
                    <a:pt x="81" y="8"/>
                    <a:pt x="75" y="6"/>
                    <a:pt x="69" y="6"/>
                  </a:cubicBezTo>
                  <a:cubicBezTo>
                    <a:pt x="64" y="6"/>
                    <a:pt x="59" y="8"/>
                    <a:pt x="55" y="12"/>
                  </a:cubicBezTo>
                  <a:cubicBezTo>
                    <a:pt x="52" y="16"/>
                    <a:pt x="50" y="20"/>
                    <a:pt x="50" y="26"/>
                  </a:cubicBezTo>
                  <a:cubicBezTo>
                    <a:pt x="50" y="31"/>
                    <a:pt x="52" y="36"/>
                    <a:pt x="55" y="39"/>
                  </a:cubicBezTo>
                  <a:cubicBezTo>
                    <a:pt x="59" y="43"/>
                    <a:pt x="64" y="45"/>
                    <a:pt x="70" y="45"/>
                  </a:cubicBezTo>
                  <a:cubicBezTo>
                    <a:pt x="73" y="45"/>
                    <a:pt x="76" y="44"/>
                    <a:pt x="80" y="43"/>
                  </a:cubicBezTo>
                  <a:lnTo>
                    <a:pt x="81" y="43"/>
                  </a:lnTo>
                  <a:lnTo>
                    <a:pt x="81" y="32"/>
                  </a:lnTo>
                  <a:lnTo>
                    <a:pt x="71" y="32"/>
                  </a:lnTo>
                  <a:lnTo>
                    <a:pt x="71" y="26"/>
                  </a:lnTo>
                  <a:close/>
                  <a:moveTo>
                    <a:pt x="125" y="26"/>
                  </a:moveTo>
                  <a:lnTo>
                    <a:pt x="142" y="26"/>
                  </a:lnTo>
                  <a:lnTo>
                    <a:pt x="142" y="47"/>
                  </a:lnTo>
                  <a:cubicBezTo>
                    <a:pt x="136" y="50"/>
                    <a:pt x="130" y="51"/>
                    <a:pt x="124" y="51"/>
                  </a:cubicBezTo>
                  <a:cubicBezTo>
                    <a:pt x="115" y="51"/>
                    <a:pt x="109" y="49"/>
                    <a:pt x="104" y="44"/>
                  </a:cubicBezTo>
                  <a:cubicBezTo>
                    <a:pt x="99" y="39"/>
                    <a:pt x="96" y="33"/>
                    <a:pt x="96" y="26"/>
                  </a:cubicBezTo>
                  <a:cubicBezTo>
                    <a:pt x="96" y="19"/>
                    <a:pt x="99" y="12"/>
                    <a:pt x="104" y="7"/>
                  </a:cubicBezTo>
                  <a:cubicBezTo>
                    <a:pt x="109" y="3"/>
                    <a:pt x="116" y="0"/>
                    <a:pt x="123" y="0"/>
                  </a:cubicBezTo>
                  <a:cubicBezTo>
                    <a:pt x="126" y="0"/>
                    <a:pt x="129" y="0"/>
                    <a:pt x="131" y="1"/>
                  </a:cubicBezTo>
                  <a:cubicBezTo>
                    <a:pt x="134" y="2"/>
                    <a:pt x="137" y="3"/>
                    <a:pt x="141" y="4"/>
                  </a:cubicBezTo>
                  <a:lnTo>
                    <a:pt x="141" y="12"/>
                  </a:lnTo>
                  <a:cubicBezTo>
                    <a:pt x="135" y="8"/>
                    <a:pt x="129" y="6"/>
                    <a:pt x="123" y="6"/>
                  </a:cubicBezTo>
                  <a:cubicBezTo>
                    <a:pt x="118" y="6"/>
                    <a:pt x="113" y="8"/>
                    <a:pt x="109" y="12"/>
                  </a:cubicBezTo>
                  <a:cubicBezTo>
                    <a:pt x="106" y="16"/>
                    <a:pt x="104" y="20"/>
                    <a:pt x="104" y="26"/>
                  </a:cubicBezTo>
                  <a:cubicBezTo>
                    <a:pt x="104" y="31"/>
                    <a:pt x="106" y="36"/>
                    <a:pt x="109" y="39"/>
                  </a:cubicBezTo>
                  <a:cubicBezTo>
                    <a:pt x="113" y="43"/>
                    <a:pt x="118" y="45"/>
                    <a:pt x="124" y="45"/>
                  </a:cubicBezTo>
                  <a:cubicBezTo>
                    <a:pt x="127" y="45"/>
                    <a:pt x="130" y="44"/>
                    <a:pt x="134" y="43"/>
                  </a:cubicBezTo>
                  <a:lnTo>
                    <a:pt x="135" y="43"/>
                  </a:lnTo>
                  <a:lnTo>
                    <a:pt x="135" y="32"/>
                  </a:lnTo>
                  <a:lnTo>
                    <a:pt x="125" y="32"/>
                  </a:lnTo>
                  <a:lnTo>
                    <a:pt x="125" y="26"/>
                  </a:lnTo>
                  <a:close/>
                  <a:moveTo>
                    <a:pt x="216" y="39"/>
                  </a:moveTo>
                  <a:lnTo>
                    <a:pt x="216" y="47"/>
                  </a:lnTo>
                  <a:cubicBezTo>
                    <a:pt x="210" y="50"/>
                    <a:pt x="204" y="51"/>
                    <a:pt x="198" y="51"/>
                  </a:cubicBezTo>
                  <a:cubicBezTo>
                    <a:pt x="192" y="51"/>
                    <a:pt x="187" y="50"/>
                    <a:pt x="183" y="48"/>
                  </a:cubicBezTo>
                  <a:cubicBezTo>
                    <a:pt x="179" y="45"/>
                    <a:pt x="176" y="42"/>
                    <a:pt x="174" y="38"/>
                  </a:cubicBezTo>
                  <a:cubicBezTo>
                    <a:pt x="172" y="34"/>
                    <a:pt x="171" y="30"/>
                    <a:pt x="171" y="26"/>
                  </a:cubicBezTo>
                  <a:cubicBezTo>
                    <a:pt x="171" y="18"/>
                    <a:pt x="173" y="12"/>
                    <a:pt x="179" y="7"/>
                  </a:cubicBezTo>
                  <a:cubicBezTo>
                    <a:pt x="184" y="3"/>
                    <a:pt x="190" y="0"/>
                    <a:pt x="198" y="0"/>
                  </a:cubicBezTo>
                  <a:cubicBezTo>
                    <a:pt x="203" y="0"/>
                    <a:pt x="209" y="1"/>
                    <a:pt x="215" y="4"/>
                  </a:cubicBezTo>
                  <a:lnTo>
                    <a:pt x="215" y="12"/>
                  </a:lnTo>
                  <a:cubicBezTo>
                    <a:pt x="209" y="8"/>
                    <a:pt x="204" y="7"/>
                    <a:pt x="198" y="7"/>
                  </a:cubicBezTo>
                  <a:cubicBezTo>
                    <a:pt x="192" y="7"/>
                    <a:pt x="188" y="9"/>
                    <a:pt x="184" y="12"/>
                  </a:cubicBezTo>
                  <a:cubicBezTo>
                    <a:pt x="180" y="16"/>
                    <a:pt x="178" y="20"/>
                    <a:pt x="178" y="26"/>
                  </a:cubicBezTo>
                  <a:cubicBezTo>
                    <a:pt x="178" y="31"/>
                    <a:pt x="180" y="36"/>
                    <a:pt x="184" y="39"/>
                  </a:cubicBezTo>
                  <a:cubicBezTo>
                    <a:pt x="187" y="43"/>
                    <a:pt x="192" y="44"/>
                    <a:pt x="198" y="44"/>
                  </a:cubicBezTo>
                  <a:cubicBezTo>
                    <a:pt x="204" y="44"/>
                    <a:pt x="210" y="43"/>
                    <a:pt x="216" y="39"/>
                  </a:cubicBezTo>
                  <a:close/>
                  <a:moveTo>
                    <a:pt x="242" y="0"/>
                  </a:moveTo>
                  <a:lnTo>
                    <a:pt x="247" y="0"/>
                  </a:lnTo>
                  <a:lnTo>
                    <a:pt x="270" y="50"/>
                  </a:lnTo>
                  <a:lnTo>
                    <a:pt x="262" y="50"/>
                  </a:lnTo>
                  <a:lnTo>
                    <a:pt x="256" y="36"/>
                  </a:lnTo>
                  <a:lnTo>
                    <a:pt x="234" y="36"/>
                  </a:lnTo>
                  <a:lnTo>
                    <a:pt x="228" y="50"/>
                  </a:lnTo>
                  <a:lnTo>
                    <a:pt x="221" y="50"/>
                  </a:lnTo>
                  <a:lnTo>
                    <a:pt x="242" y="0"/>
                  </a:lnTo>
                  <a:close/>
                  <a:moveTo>
                    <a:pt x="253" y="29"/>
                  </a:moveTo>
                  <a:lnTo>
                    <a:pt x="245" y="11"/>
                  </a:lnTo>
                  <a:lnTo>
                    <a:pt x="237" y="29"/>
                  </a:lnTo>
                  <a:lnTo>
                    <a:pt x="253" y="29"/>
                  </a:lnTo>
                  <a:close/>
                  <a:moveTo>
                    <a:pt x="275" y="50"/>
                  </a:moveTo>
                  <a:lnTo>
                    <a:pt x="275" y="1"/>
                  </a:lnTo>
                  <a:lnTo>
                    <a:pt x="291" y="1"/>
                  </a:lnTo>
                  <a:cubicBezTo>
                    <a:pt x="295" y="1"/>
                    <a:pt x="299" y="2"/>
                    <a:pt x="302" y="4"/>
                  </a:cubicBezTo>
                  <a:cubicBezTo>
                    <a:pt x="305" y="7"/>
                    <a:pt x="306" y="10"/>
                    <a:pt x="306" y="15"/>
                  </a:cubicBezTo>
                  <a:cubicBezTo>
                    <a:pt x="306" y="18"/>
                    <a:pt x="305" y="20"/>
                    <a:pt x="304" y="22"/>
                  </a:cubicBezTo>
                  <a:cubicBezTo>
                    <a:pt x="303" y="25"/>
                    <a:pt x="301" y="26"/>
                    <a:pt x="298" y="27"/>
                  </a:cubicBezTo>
                  <a:cubicBezTo>
                    <a:pt x="295" y="28"/>
                    <a:pt x="292" y="29"/>
                    <a:pt x="287" y="29"/>
                  </a:cubicBezTo>
                  <a:lnTo>
                    <a:pt x="282" y="29"/>
                  </a:lnTo>
                  <a:lnTo>
                    <a:pt x="282" y="50"/>
                  </a:lnTo>
                  <a:lnTo>
                    <a:pt x="275" y="50"/>
                  </a:lnTo>
                  <a:close/>
                  <a:moveTo>
                    <a:pt x="289" y="7"/>
                  </a:moveTo>
                  <a:lnTo>
                    <a:pt x="282" y="7"/>
                  </a:lnTo>
                  <a:lnTo>
                    <a:pt x="282" y="22"/>
                  </a:lnTo>
                  <a:lnTo>
                    <a:pt x="290" y="22"/>
                  </a:lnTo>
                  <a:cubicBezTo>
                    <a:pt x="293" y="22"/>
                    <a:pt x="295" y="22"/>
                    <a:pt x="296" y="20"/>
                  </a:cubicBezTo>
                  <a:cubicBezTo>
                    <a:pt x="298" y="19"/>
                    <a:pt x="299" y="17"/>
                    <a:pt x="299" y="15"/>
                  </a:cubicBezTo>
                  <a:cubicBezTo>
                    <a:pt x="299" y="10"/>
                    <a:pt x="296" y="7"/>
                    <a:pt x="289" y="7"/>
                  </a:cubicBezTo>
                  <a:close/>
                  <a:moveTo>
                    <a:pt x="312" y="1"/>
                  </a:moveTo>
                  <a:lnTo>
                    <a:pt x="320" y="1"/>
                  </a:lnTo>
                  <a:lnTo>
                    <a:pt x="320" y="50"/>
                  </a:lnTo>
                  <a:lnTo>
                    <a:pt x="312" y="50"/>
                  </a:lnTo>
                  <a:lnTo>
                    <a:pt x="312" y="1"/>
                  </a:lnTo>
                  <a:close/>
                  <a:moveTo>
                    <a:pt x="326" y="1"/>
                  </a:moveTo>
                  <a:lnTo>
                    <a:pt x="368" y="1"/>
                  </a:lnTo>
                  <a:lnTo>
                    <a:pt x="368" y="7"/>
                  </a:lnTo>
                  <a:lnTo>
                    <a:pt x="351" y="7"/>
                  </a:lnTo>
                  <a:lnTo>
                    <a:pt x="351" y="50"/>
                  </a:lnTo>
                  <a:lnTo>
                    <a:pt x="344" y="50"/>
                  </a:lnTo>
                  <a:lnTo>
                    <a:pt x="344" y="7"/>
                  </a:lnTo>
                  <a:lnTo>
                    <a:pt x="326" y="7"/>
                  </a:lnTo>
                  <a:lnTo>
                    <a:pt x="326" y="1"/>
                  </a:lnTo>
                  <a:close/>
                  <a:moveTo>
                    <a:pt x="383" y="0"/>
                  </a:moveTo>
                  <a:lnTo>
                    <a:pt x="388" y="0"/>
                  </a:lnTo>
                  <a:lnTo>
                    <a:pt x="411" y="50"/>
                  </a:lnTo>
                  <a:lnTo>
                    <a:pt x="403" y="50"/>
                  </a:lnTo>
                  <a:lnTo>
                    <a:pt x="397" y="36"/>
                  </a:lnTo>
                  <a:lnTo>
                    <a:pt x="376" y="36"/>
                  </a:lnTo>
                  <a:lnTo>
                    <a:pt x="369" y="50"/>
                  </a:lnTo>
                  <a:lnTo>
                    <a:pt x="362" y="50"/>
                  </a:lnTo>
                  <a:lnTo>
                    <a:pt x="383" y="0"/>
                  </a:lnTo>
                  <a:close/>
                  <a:moveTo>
                    <a:pt x="394" y="29"/>
                  </a:moveTo>
                  <a:lnTo>
                    <a:pt x="386" y="11"/>
                  </a:lnTo>
                  <a:lnTo>
                    <a:pt x="378" y="29"/>
                  </a:lnTo>
                  <a:lnTo>
                    <a:pt x="39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Georgia" panose="02040502050405020303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2334" y="2708920"/>
            <a:ext cx="8973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48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26" y="156956"/>
            <a:ext cx="6624290" cy="648816"/>
          </a:xfrm>
        </p:spPr>
        <p:txBody>
          <a:bodyPr/>
          <a:lstStyle/>
          <a:p>
            <a:r>
              <a:rPr lang="ru-RU" sz="3600" dirty="0" smtClean="0"/>
              <a:t>Авторы доклада</a:t>
            </a:r>
            <a:endParaRPr lang="ru-RU" sz="3600" dirty="0"/>
          </a:p>
        </p:txBody>
      </p:sp>
      <p:pic>
        <p:nvPicPr>
          <p:cNvPr id="6" name="Picture 8" descr="http://www.cfo-russia.ru/upload/medialibrary/518/pic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r="11590" b="6269"/>
          <a:stretch/>
        </p:blipFill>
        <p:spPr bwMode="auto">
          <a:xfrm>
            <a:off x="-36274" y="3645024"/>
            <a:ext cx="238731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40448" y="3682767"/>
            <a:ext cx="6962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Теймураз </a:t>
            </a:r>
            <a:r>
              <a:rPr lang="ru-RU" sz="2400" b="1" dirty="0" err="1">
                <a:latin typeface="Georgia" panose="02040502050405020303" pitchFamily="18" charset="0"/>
              </a:rPr>
              <a:t>Вашакмадзе</a:t>
            </a:r>
            <a:r>
              <a:rPr lang="ru-RU" sz="2400" b="1" dirty="0">
                <a:latin typeface="Georgia" panose="02040502050405020303" pitchFamily="18" charset="0"/>
              </a:rPr>
              <a:t>,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r>
              <a:rPr lang="ru-RU" sz="2400" i="1" dirty="0" smtClean="0">
                <a:latin typeface="Georgia" panose="02040502050405020303" pitchFamily="18" charset="0"/>
              </a:rPr>
              <a:t>Исполнительный Директор</a:t>
            </a:r>
            <a:r>
              <a:rPr lang="en-US" sz="2400" i="1" dirty="0" smtClean="0">
                <a:latin typeface="Georgia" panose="02040502050405020303" pitchFamily="18" charset="0"/>
              </a:rPr>
              <a:t> RGG Capital</a:t>
            </a:r>
            <a:endParaRPr lang="ru-RU" sz="2400" i="1" dirty="0">
              <a:latin typeface="Georgia" panose="02040502050405020303" pitchFamily="18" charset="0"/>
            </a:endParaRPr>
          </a:p>
          <a:p>
            <a:endParaRPr lang="ru-RU" sz="10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Профессионал </a:t>
            </a:r>
            <a:r>
              <a:rPr lang="ru-RU" sz="2400" dirty="0">
                <a:latin typeface="Georgia" panose="02040502050405020303" pitchFamily="18" charset="0"/>
              </a:rPr>
              <a:t>в области финансов и инвестиций с девятилетним опытом работы. </a:t>
            </a:r>
            <a:r>
              <a:rPr lang="ru-RU" sz="2400" dirty="0" smtClean="0">
                <a:latin typeface="Georgia" panose="02040502050405020303" pitchFamily="18" charset="0"/>
              </a:rPr>
              <a:t>Участвовал в качестве руководителя проектов в сделках с общей стоимостью более </a:t>
            </a:r>
            <a:r>
              <a:rPr lang="en-US" sz="2400" dirty="0" smtClean="0">
                <a:latin typeface="Georgia" panose="02040502050405020303" pitchFamily="18" charset="0"/>
              </a:rPr>
              <a:t>$</a:t>
            </a:r>
            <a:r>
              <a:rPr lang="ru-RU" sz="2400" dirty="0" smtClean="0">
                <a:latin typeface="Georgia" panose="02040502050405020303" pitchFamily="18" charset="0"/>
              </a:rPr>
              <a:t>500 млн.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0448" y="960111"/>
            <a:ext cx="696221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Шергин Евгений, </a:t>
            </a:r>
            <a:r>
              <a:rPr lang="ru-RU" sz="2400" b="1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sz="2400" i="1" dirty="0" smtClean="0">
                <a:latin typeface="Georgia" panose="02040502050405020303" pitchFamily="18" charset="0"/>
              </a:rPr>
              <a:t>Генеральный </a:t>
            </a:r>
            <a:r>
              <a:rPr lang="ru-RU" sz="2400" i="1" dirty="0">
                <a:latin typeface="Georgia" panose="02040502050405020303" pitchFamily="18" charset="0"/>
              </a:rPr>
              <a:t>директор </a:t>
            </a:r>
            <a:r>
              <a:rPr lang="ru-RU" sz="2400" i="1" dirty="0" smtClean="0">
                <a:latin typeface="Georgia" panose="02040502050405020303" pitchFamily="18" charset="0"/>
              </a:rPr>
              <a:t>«КОМКОМ – СБ»</a:t>
            </a:r>
          </a:p>
          <a:p>
            <a:endParaRPr lang="ru-RU" sz="1100" i="1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Основатель и руководитель компании, сумевшей за свою 20-летнюю историю занять лидирующие позиции </a:t>
            </a:r>
            <a:r>
              <a:rPr lang="ru-RU" sz="2400" dirty="0">
                <a:latin typeface="Georgia" panose="02040502050405020303" pitchFamily="18" charset="0"/>
              </a:rPr>
              <a:t>на рынке </a:t>
            </a:r>
            <a:r>
              <a:rPr lang="ru-RU" sz="2400" dirty="0" smtClean="0">
                <a:latin typeface="Georgia" panose="02040502050405020303" pitchFamily="18" charset="0"/>
              </a:rPr>
              <a:t>систем безопасности и видеонаблюдения в РФ.</a:t>
            </a:r>
            <a:endParaRPr lang="ru-RU" sz="2400" dirty="0">
              <a:latin typeface="Georgia" panose="02040502050405020303" pitchFamily="18" charset="0"/>
            </a:endParaRPr>
          </a:p>
          <a:p>
            <a:endParaRPr lang="ru-RU" sz="2400" i="1" dirty="0" smtClean="0">
              <a:latin typeface="Georgia" panose="02040502050405020303" pitchFamily="18" charset="0"/>
            </a:endParaRPr>
          </a:p>
        </p:txBody>
      </p:sp>
      <p:pic>
        <p:nvPicPr>
          <p:cNvPr id="3076" name="Picture 4" descr="https://fbcdn-sphotos-d-a.akamaihd.net/hphotos-ak-prn1/155351_102302546509901_182007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6869"/>
          <a:stretch/>
        </p:blipFill>
        <p:spPr bwMode="auto">
          <a:xfrm>
            <a:off x="-36512" y="960111"/>
            <a:ext cx="2387552" cy="242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26" y="1232991"/>
            <a:ext cx="8950424" cy="4824065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kern="1200" dirty="0" smtClean="0"/>
              <a:t>Как повысить шансы на привлечение инвестора?</a:t>
            </a:r>
            <a:endParaRPr lang="ru-RU" sz="2800" kern="1200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kern="1200" dirty="0" smtClean="0"/>
              <a:t>Типы инвесторов и их принципы инвестирования.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kern="1200" dirty="0" smtClean="0"/>
              <a:t>Какая </a:t>
            </a:r>
            <a:r>
              <a:rPr lang="ru-RU" sz="2800" kern="1200" dirty="0"/>
              <a:t>роль оценки в </a:t>
            </a:r>
            <a:r>
              <a:rPr lang="ru-RU" sz="2800" kern="1200" dirty="0" smtClean="0"/>
              <a:t>сделках? </a:t>
            </a:r>
            <a:endParaRPr lang="ru-RU" sz="2800" kern="1200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kern="1200" dirty="0" smtClean="0"/>
              <a:t>Какая роль консультанта в сделках?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kern="1200" dirty="0" smtClean="0"/>
              <a:t>Как эффективно выстроить переговорную стратегию с инвестором?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kern="1200" dirty="0" smtClean="0"/>
              <a:t>Кейс «КОМКОМ»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endParaRPr lang="ru-RU" sz="2400" kern="1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26" y="156956"/>
            <a:ext cx="6624290" cy="648816"/>
          </a:xfrm>
        </p:spPr>
        <p:txBody>
          <a:bodyPr/>
          <a:lstStyle/>
          <a:p>
            <a:r>
              <a:rPr lang="ru-RU" sz="3600" dirty="0" smtClean="0"/>
              <a:t>Освещаемые вопросы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84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255" y="4202563"/>
            <a:ext cx="2170027" cy="75713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kern="1200" dirty="0"/>
              <a:t>Защита </a:t>
            </a:r>
            <a:r>
              <a:rPr lang="ru-RU" sz="2400" kern="1200" dirty="0" smtClean="0"/>
              <a:t>актива</a:t>
            </a:r>
            <a:endParaRPr lang="ru-RU" sz="2400" kern="1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26" y="156956"/>
            <a:ext cx="8446814" cy="648816"/>
          </a:xfrm>
        </p:spPr>
        <p:txBody>
          <a:bodyPr/>
          <a:lstStyle/>
          <a:p>
            <a:r>
              <a:rPr lang="ru-RU" sz="3600" dirty="0" smtClean="0"/>
              <a:t>Мотивы </a:t>
            </a:r>
            <a:r>
              <a:rPr lang="ru-RU" sz="3600" dirty="0"/>
              <a:t>для поиска </a:t>
            </a:r>
            <a:r>
              <a:rPr lang="en-US" sz="3600" dirty="0" smtClean="0"/>
              <a:t>equity </a:t>
            </a:r>
            <a:r>
              <a:rPr lang="ru-RU" sz="3600" dirty="0" smtClean="0"/>
              <a:t>инвестора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107504" y="2749988"/>
            <a:ext cx="1512168" cy="15121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675" y="4581128"/>
            <a:ext cx="1512168" cy="151216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36800" y="3825044"/>
            <a:ext cx="1512168" cy="151216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74459" y="1852498"/>
            <a:ext cx="1512168" cy="151216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7504" y="980728"/>
            <a:ext cx="1512168" cy="151216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108948"/>
            <a:ext cx="32107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Отсутствие финансовых ресурсов для запуска </a:t>
            </a:r>
            <a:r>
              <a:rPr lang="ru-RU" sz="2400" dirty="0" err="1">
                <a:latin typeface="Georgia" panose="02040502050405020303" pitchFamily="18" charset="0"/>
                <a:cs typeface="+mn-cs"/>
              </a:rPr>
              <a:t>стартапа</a:t>
            </a: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5118" y="2904287"/>
            <a:ext cx="307539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Достижение лимитов по банковским кредитам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85424" y="4788500"/>
            <a:ext cx="32186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Усталость и желание выйти на «пенсию»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05255" y="2230017"/>
            <a:ext cx="26513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Поиск сильных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2267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Типы инвесторов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1700808"/>
            <a:ext cx="9252519" cy="4464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6"/>
          <p:cNvSpPr/>
          <p:nvPr/>
        </p:nvSpPr>
        <p:spPr>
          <a:xfrm>
            <a:off x="4141170" y="1700808"/>
            <a:ext cx="5002829" cy="4464496"/>
          </a:xfrm>
          <a:custGeom>
            <a:avLst/>
            <a:gdLst>
              <a:gd name="connsiteX0" fmla="*/ 0 w 4860031"/>
              <a:gd name="connsiteY0" fmla="*/ 0 h 1230504"/>
              <a:gd name="connsiteX1" fmla="*/ 4860031 w 4860031"/>
              <a:gd name="connsiteY1" fmla="*/ 0 h 1230504"/>
              <a:gd name="connsiteX2" fmla="*/ 4860031 w 4860031"/>
              <a:gd name="connsiteY2" fmla="*/ 1230504 h 1230504"/>
              <a:gd name="connsiteX3" fmla="*/ 0 w 4860031"/>
              <a:gd name="connsiteY3" fmla="*/ 1230504 h 1230504"/>
              <a:gd name="connsiteX4" fmla="*/ 0 w 4860031"/>
              <a:gd name="connsiteY4" fmla="*/ 0 h 1230504"/>
              <a:gd name="connsiteX0" fmla="*/ 0 w 4860031"/>
              <a:gd name="connsiteY0" fmla="*/ 0 h 1230504"/>
              <a:gd name="connsiteX1" fmla="*/ 4860031 w 4860031"/>
              <a:gd name="connsiteY1" fmla="*/ 0 h 1230504"/>
              <a:gd name="connsiteX2" fmla="*/ 4860031 w 4860031"/>
              <a:gd name="connsiteY2" fmla="*/ 1230504 h 1230504"/>
              <a:gd name="connsiteX3" fmla="*/ 304800 w 4860031"/>
              <a:gd name="connsiteY3" fmla="*/ 1230504 h 1230504"/>
              <a:gd name="connsiteX4" fmla="*/ 0 w 4860031"/>
              <a:gd name="connsiteY4" fmla="*/ 0 h 1230504"/>
              <a:gd name="connsiteX0" fmla="*/ 0 w 4860031"/>
              <a:gd name="connsiteY0" fmla="*/ 0 h 1242696"/>
              <a:gd name="connsiteX1" fmla="*/ 4860031 w 4860031"/>
              <a:gd name="connsiteY1" fmla="*/ 0 h 1242696"/>
              <a:gd name="connsiteX2" fmla="*/ 4860031 w 4860031"/>
              <a:gd name="connsiteY2" fmla="*/ 1230504 h 1242696"/>
              <a:gd name="connsiteX3" fmla="*/ 377952 w 4860031"/>
              <a:gd name="connsiteY3" fmla="*/ 1242696 h 1242696"/>
              <a:gd name="connsiteX4" fmla="*/ 0 w 4860031"/>
              <a:gd name="connsiteY4" fmla="*/ 0 h 1242696"/>
              <a:gd name="connsiteX0" fmla="*/ 0 w 4860031"/>
              <a:gd name="connsiteY0" fmla="*/ 0 h 1231486"/>
              <a:gd name="connsiteX1" fmla="*/ 4860031 w 4860031"/>
              <a:gd name="connsiteY1" fmla="*/ 0 h 1231486"/>
              <a:gd name="connsiteX2" fmla="*/ 4860031 w 4860031"/>
              <a:gd name="connsiteY2" fmla="*/ 1230504 h 1231486"/>
              <a:gd name="connsiteX3" fmla="*/ 778002 w 4860031"/>
              <a:gd name="connsiteY3" fmla="*/ 1231486 h 1231486"/>
              <a:gd name="connsiteX4" fmla="*/ 0 w 4860031"/>
              <a:gd name="connsiteY4" fmla="*/ 0 h 1231486"/>
              <a:gd name="connsiteX0" fmla="*/ 0 w 4860031"/>
              <a:gd name="connsiteY0" fmla="*/ 0 h 1231486"/>
              <a:gd name="connsiteX1" fmla="*/ 4860031 w 4860031"/>
              <a:gd name="connsiteY1" fmla="*/ 0 h 1231486"/>
              <a:gd name="connsiteX2" fmla="*/ 4860031 w 4860031"/>
              <a:gd name="connsiteY2" fmla="*/ 1230504 h 1231486"/>
              <a:gd name="connsiteX3" fmla="*/ 835152 w 4860031"/>
              <a:gd name="connsiteY3" fmla="*/ 1231486 h 1231486"/>
              <a:gd name="connsiteX4" fmla="*/ 0 w 4860031"/>
              <a:gd name="connsiteY4" fmla="*/ 0 h 1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031" h="1231486">
                <a:moveTo>
                  <a:pt x="0" y="0"/>
                </a:moveTo>
                <a:lnTo>
                  <a:pt x="4860031" y="0"/>
                </a:lnTo>
                <a:lnTo>
                  <a:pt x="4860031" y="1230504"/>
                </a:lnTo>
                <a:lnTo>
                  <a:pt x="835152" y="123148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54B71">
                  <a:tint val="66000"/>
                  <a:satMod val="160000"/>
                </a:srgbClr>
              </a:gs>
              <a:gs pos="50000">
                <a:srgbClr val="254B71">
                  <a:tint val="44500"/>
                  <a:satMod val="160000"/>
                </a:srgbClr>
              </a:gs>
              <a:gs pos="100000">
                <a:srgbClr val="254B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4572000" cy="5436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254B71"/>
                </a:solidFill>
              </a:rPr>
              <a:t>ФИНАНСОВЫЙ</a:t>
            </a:r>
            <a:endParaRPr lang="ru-RU" sz="2400" b="1" dirty="0">
              <a:solidFill>
                <a:srgbClr val="254B7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572000" y="980729"/>
            <a:ext cx="4572000" cy="6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kern="0" dirty="0" smtClean="0">
                <a:solidFill>
                  <a:srgbClr val="254B71"/>
                </a:solidFill>
              </a:rPr>
              <a:t>СТРАТЕГИЧЕСКИЙ</a:t>
            </a:r>
            <a:endParaRPr lang="ru-RU" sz="2400" b="1" kern="0" dirty="0">
              <a:solidFill>
                <a:srgbClr val="254B7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80722" y="1844824"/>
            <a:ext cx="40604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dirty="0" smtClean="0"/>
              <a:t>Относится к  профессиональным инвесторам </a:t>
            </a:r>
            <a:r>
              <a:rPr lang="ru-RU" sz="2400" dirty="0"/>
              <a:t>(фонды прямых инвестиций, венчурные фонды и др</a:t>
            </a:r>
            <a:r>
              <a:rPr lang="ru-RU" sz="2400" dirty="0" smtClean="0"/>
              <a:t>.).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b="1" dirty="0" smtClean="0"/>
              <a:t>Основная цель: </a:t>
            </a:r>
            <a:r>
              <a:rPr lang="ru-RU" sz="2400" dirty="0" smtClean="0"/>
              <a:t>увеличение </a:t>
            </a:r>
            <a:r>
              <a:rPr lang="ru-RU" sz="2400" dirty="0"/>
              <a:t>стоимости купленного пакета на горизонте 5-7 лет. </a:t>
            </a:r>
            <a:endParaRPr lang="ru-RU" sz="2400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b="1" dirty="0" smtClean="0"/>
              <a:t>Доля: </a:t>
            </a:r>
            <a:r>
              <a:rPr lang="ru-RU" sz="2400" dirty="0" smtClean="0"/>
              <a:t>как </a:t>
            </a:r>
            <a:r>
              <a:rPr lang="ru-RU" sz="2400" dirty="0"/>
              <a:t>правило, не </a:t>
            </a:r>
            <a:r>
              <a:rPr lang="ru-RU" sz="2400" dirty="0" smtClean="0"/>
              <a:t>заинтересован </a:t>
            </a:r>
            <a:r>
              <a:rPr lang="ru-RU" sz="2400" dirty="0"/>
              <a:t>в контрольном пакете.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076056" y="1844824"/>
            <a:ext cx="412489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правило, конкурент, клиент, поставщик или компания из смежной отрасли. </a:t>
            </a:r>
            <a:endParaRPr lang="ru-RU" sz="2400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b="1" dirty="0" smtClean="0"/>
              <a:t>Основная цель:</a:t>
            </a:r>
            <a:r>
              <a:rPr lang="ru-RU" sz="2400" dirty="0" smtClean="0"/>
              <a:t> </a:t>
            </a:r>
            <a:r>
              <a:rPr lang="ru-RU" sz="2400" dirty="0"/>
              <a:t>максимизация стоимости текущего бизнеса. </a:t>
            </a:r>
            <a:endParaRPr lang="ru-RU" sz="2400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None/>
            </a:pPr>
            <a:r>
              <a:rPr lang="ru-RU" sz="2400" b="1" dirty="0" smtClean="0"/>
              <a:t>Доля: </a:t>
            </a:r>
            <a:r>
              <a:rPr lang="ru-RU" sz="2400" dirty="0" smtClean="0"/>
              <a:t>необходим контроль </a:t>
            </a:r>
            <a:r>
              <a:rPr lang="ru-RU" sz="2400" dirty="0"/>
              <a:t>над приобретаемым предприятием.</a:t>
            </a:r>
          </a:p>
        </p:txBody>
      </p:sp>
    </p:spTree>
    <p:extLst>
      <p:ext uri="{BB962C8B-B14F-4D97-AF65-F5344CB8AC3E}">
        <p14:creationId xmlns:p14="http://schemas.microsoft.com/office/powerpoint/2010/main" val="5299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390386"/>
            <a:ext cx="9144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54B71"/>
              </a:buClr>
              <a:buSzPct val="120000"/>
              <a:buFont typeface="+mj-lt"/>
              <a:buAutoNum type="arabicPeriod"/>
            </a:pPr>
            <a:r>
              <a:rPr lang="ru-RU" sz="2800" b="1" kern="1200" dirty="0" smtClean="0">
                <a:solidFill>
                  <a:srgbClr val="254B71"/>
                </a:solidFill>
              </a:rPr>
              <a:t>Стоимость компании-цели как она есть</a:t>
            </a:r>
          </a:p>
          <a:p>
            <a:pPr marL="71755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54B71"/>
              </a:buClr>
              <a:buSzPct val="120000"/>
              <a:buFont typeface="Arial" charset="0"/>
              <a:buNone/>
            </a:pPr>
            <a:r>
              <a:rPr lang="en-US" sz="2400" kern="1200" dirty="0" smtClean="0"/>
              <a:t>C</a:t>
            </a:r>
            <a:r>
              <a:rPr lang="ru-RU" sz="2400" kern="1200" dirty="0" err="1" smtClean="0"/>
              <a:t>тоимость</a:t>
            </a:r>
            <a:r>
              <a:rPr lang="ru-RU" sz="2400" kern="1200" dirty="0" smtClean="0"/>
              <a:t> бизнеса без изменения инвестиционной, финансовой и операционной политики компании-цели. </a:t>
            </a:r>
            <a:endParaRPr lang="en-US" sz="2400" kern="1200" dirty="0" smtClean="0"/>
          </a:p>
          <a:p>
            <a:pPr marL="514350" indent="-5143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54B71"/>
              </a:buClr>
              <a:buSzPct val="120000"/>
              <a:buFont typeface="+mj-lt"/>
              <a:buAutoNum type="arabicPeriod"/>
            </a:pPr>
            <a:r>
              <a:rPr lang="ru-RU" sz="2800" b="1" kern="1200" dirty="0" smtClean="0">
                <a:solidFill>
                  <a:srgbClr val="254B71"/>
                </a:solidFill>
              </a:rPr>
              <a:t>Стоимость с учетом контроля</a:t>
            </a:r>
          </a:p>
          <a:p>
            <a:pPr marL="71755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54B71"/>
              </a:buClr>
              <a:buSzPct val="120000"/>
              <a:buFont typeface="Arial" charset="0"/>
              <a:buNone/>
            </a:pPr>
            <a:r>
              <a:rPr lang="en-US" sz="2400" kern="1200" dirty="0" smtClean="0"/>
              <a:t>C</a:t>
            </a:r>
            <a:r>
              <a:rPr lang="ru-RU" sz="2400" kern="1200" dirty="0" err="1" smtClean="0"/>
              <a:t>тоимость</a:t>
            </a:r>
            <a:r>
              <a:rPr lang="ru-RU" sz="2400" kern="1200" dirty="0" smtClean="0"/>
              <a:t> бизнеса с учетом изменения инвестиционной, финансовой и операционной политики компании-цели. </a:t>
            </a:r>
            <a:endParaRPr lang="en-US" sz="2400" kern="1200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-1" y="3975448"/>
            <a:ext cx="9144001" cy="2189856"/>
            <a:chOff x="-1" y="2636912"/>
            <a:chExt cx="9144001" cy="3486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2"/>
            <p:cNvSpPr/>
            <p:nvPr/>
          </p:nvSpPr>
          <p:spPr>
            <a:xfrm>
              <a:off x="-1" y="2636912"/>
              <a:ext cx="5833465" cy="687628"/>
            </a:xfrm>
            <a:custGeom>
              <a:avLst/>
              <a:gdLst>
                <a:gd name="connsiteX0" fmla="*/ 0 w 2025879"/>
                <a:gd name="connsiteY0" fmla="*/ 0 h 687628"/>
                <a:gd name="connsiteX1" fmla="*/ 2025879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  <a:gd name="connsiteX0" fmla="*/ 0 w 2025879"/>
                <a:gd name="connsiteY0" fmla="*/ 0 h 687628"/>
                <a:gd name="connsiteX1" fmla="*/ 1534560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  <a:gd name="connsiteX0" fmla="*/ 0 w 1813613"/>
                <a:gd name="connsiteY0" fmla="*/ 0 h 687628"/>
                <a:gd name="connsiteX1" fmla="*/ 1534560 w 1813613"/>
                <a:gd name="connsiteY1" fmla="*/ 0 h 687628"/>
                <a:gd name="connsiteX2" fmla="*/ 1813613 w 1813613"/>
                <a:gd name="connsiteY2" fmla="*/ 687628 h 687628"/>
                <a:gd name="connsiteX3" fmla="*/ 0 w 1813613"/>
                <a:gd name="connsiteY3" fmla="*/ 687628 h 687628"/>
                <a:gd name="connsiteX4" fmla="*/ 0 w 1813613"/>
                <a:gd name="connsiteY4" fmla="*/ 0 h 6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3613" h="687628">
                  <a:moveTo>
                    <a:pt x="0" y="0"/>
                  </a:moveTo>
                  <a:lnTo>
                    <a:pt x="1534560" y="0"/>
                  </a:lnTo>
                  <a:lnTo>
                    <a:pt x="1813613" y="687628"/>
                  </a:lnTo>
                  <a:lnTo>
                    <a:pt x="0" y="6876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3140968"/>
              <a:ext cx="9144000" cy="298194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51845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54B71"/>
              </a:buClr>
              <a:buSzPct val="120000"/>
              <a:buFont typeface="+mj-lt"/>
              <a:buAutoNum type="arabicPeriod" startAt="3"/>
            </a:pPr>
            <a:r>
              <a:rPr lang="ru-RU" sz="2800" b="1" kern="1200" dirty="0" smtClean="0">
                <a:solidFill>
                  <a:srgbClr val="254B71"/>
                </a:solidFill>
              </a:rPr>
              <a:t>Стоимость </a:t>
            </a:r>
            <a:r>
              <a:rPr lang="ru-RU" sz="2800" b="1" kern="1200" dirty="0">
                <a:solidFill>
                  <a:srgbClr val="254B71"/>
                </a:solidFill>
              </a:rPr>
              <a:t>с учетом синергетических эффектов от </a:t>
            </a:r>
            <a:r>
              <a:rPr lang="ru-RU" sz="2800" b="1" kern="1200" dirty="0" smtClean="0">
                <a:solidFill>
                  <a:srgbClr val="254B71"/>
                </a:solidFill>
              </a:rPr>
              <a:t>сделки</a:t>
            </a:r>
            <a:endParaRPr lang="en-US" sz="2800" b="1" kern="1200" dirty="0">
              <a:solidFill>
                <a:srgbClr val="254B71"/>
              </a:solidFill>
            </a:endParaRPr>
          </a:p>
          <a:p>
            <a:pPr marL="717550" lvl="2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54B71"/>
              </a:buClr>
              <a:buSzPct val="120000"/>
              <a:buNone/>
            </a:pPr>
            <a:r>
              <a:rPr lang="en-US" sz="2400" kern="1200" dirty="0" smtClean="0"/>
              <a:t>C</a:t>
            </a:r>
            <a:r>
              <a:rPr lang="ru-RU" sz="2400" kern="1200" dirty="0" err="1" smtClean="0"/>
              <a:t>тоимость</a:t>
            </a:r>
            <a:r>
              <a:rPr lang="ru-RU" sz="2400" kern="1200" dirty="0" smtClean="0"/>
              <a:t> бизнеса с учетом допущений по </a:t>
            </a:r>
            <a:r>
              <a:rPr lang="ru-RU" sz="2400" kern="1200" dirty="0" err="1" smtClean="0"/>
              <a:t>синергиям</a:t>
            </a:r>
            <a:r>
              <a:rPr lang="ru-RU" sz="2400" kern="1200" dirty="0" smtClean="0"/>
              <a:t> по  выручке и затратам объединяемых компаний</a:t>
            </a:r>
            <a:endParaRPr lang="en-US" sz="2400" kern="12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endParaRPr lang="ru-RU" sz="2800" kern="1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626" y="0"/>
            <a:ext cx="8806854" cy="805772"/>
          </a:xfrm>
        </p:spPr>
        <p:txBody>
          <a:bodyPr/>
          <a:lstStyle/>
          <a:p>
            <a:r>
              <a:rPr lang="ru-RU" sz="3600" dirty="0" smtClean="0"/>
              <a:t>3 стоимости,</a:t>
            </a:r>
            <a:r>
              <a:rPr lang="en-US" sz="3600" dirty="0" smtClean="0"/>
              <a:t> </a:t>
            </a:r>
            <a:r>
              <a:rPr lang="ru-RU" sz="3600" dirty="0" smtClean="0"/>
              <a:t>определяемых </a:t>
            </a:r>
            <a:r>
              <a:rPr lang="en-US" sz="3600" dirty="0" smtClean="0"/>
              <a:t>buy-side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540568" y="3982674"/>
            <a:ext cx="61926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2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254B71"/>
              </a:buClr>
              <a:buSzPct val="120000"/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Стратегический инвестор: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575248" y="1011545"/>
            <a:ext cx="6408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2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254B71"/>
              </a:buClr>
              <a:buSzPct val="120000"/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Финансовый инвестор: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4145846"/>
            <a:ext cx="9144000" cy="1977066"/>
            <a:chOff x="0" y="2636912"/>
            <a:chExt cx="9144000" cy="3486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2"/>
            <p:cNvSpPr/>
            <p:nvPr/>
          </p:nvSpPr>
          <p:spPr>
            <a:xfrm>
              <a:off x="0" y="2636912"/>
              <a:ext cx="2267744" cy="687628"/>
            </a:xfrm>
            <a:custGeom>
              <a:avLst/>
              <a:gdLst>
                <a:gd name="connsiteX0" fmla="*/ 0 w 2025879"/>
                <a:gd name="connsiteY0" fmla="*/ 0 h 687628"/>
                <a:gd name="connsiteX1" fmla="*/ 2025879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  <a:gd name="connsiteX0" fmla="*/ 0 w 2025879"/>
                <a:gd name="connsiteY0" fmla="*/ 0 h 687628"/>
                <a:gd name="connsiteX1" fmla="*/ 1534560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879" h="687628">
                  <a:moveTo>
                    <a:pt x="0" y="0"/>
                  </a:moveTo>
                  <a:lnTo>
                    <a:pt x="1534560" y="0"/>
                  </a:lnTo>
                  <a:lnTo>
                    <a:pt x="2025879" y="687628"/>
                  </a:lnTo>
                  <a:lnTo>
                    <a:pt x="0" y="6876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3140968"/>
              <a:ext cx="9144000" cy="298194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" y="346768"/>
            <a:ext cx="8518822" cy="64881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Кейс 1: </a:t>
            </a:r>
            <a:r>
              <a:rPr lang="ru-RU" sz="2400" dirty="0"/>
              <a:t>Международный игрок №1 в сфере сервиса ЖКХ приобретает игрока №3 на Московском рынке.</a:t>
            </a:r>
            <a:br>
              <a:rPr lang="ru-RU" sz="2400" dirty="0"/>
            </a:b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0748" y="1124744"/>
            <a:ext cx="2019058" cy="5436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Проблема: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9806" y="1224798"/>
            <a:ext cx="8132510" cy="1636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Отсутствие у компании-цели </a:t>
            </a:r>
            <a:r>
              <a:rPr lang="ru-RU" sz="2400" dirty="0" smtClean="0">
                <a:latin typeface="Georgia" panose="02040502050405020303" pitchFamily="18" charset="0"/>
                <a:cs typeface="+mn-cs"/>
              </a:rPr>
              <a:t>опыта 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M&amp;A, потребность в опытном </a:t>
            </a:r>
            <a:r>
              <a:rPr lang="ru-RU" sz="2400" dirty="0" smtClean="0">
                <a:latin typeface="Georgia" panose="02040502050405020303" pitchFamily="18" charset="0"/>
                <a:cs typeface="+mn-cs"/>
              </a:rPr>
              <a:t>консультанте;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00746" y="2636912"/>
            <a:ext cx="1953807" cy="5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b="1" kern="0" dirty="0" smtClean="0"/>
              <a:t>Решение: </a:t>
            </a:r>
            <a:endParaRPr lang="ru-RU" sz="2400" b="1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19806" y="2937066"/>
            <a:ext cx="7024194" cy="120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Улучшение позиции клиента на переговорах за счет выстраивания правильной аргументации;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Ускорение процесса сделки.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00747" y="4221088"/>
            <a:ext cx="1898996" cy="5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b="1" kern="0" dirty="0" smtClean="0"/>
              <a:t>Выводы: </a:t>
            </a:r>
            <a:endParaRPr lang="ru-RU" sz="2400" b="1" kern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19806" y="4653136"/>
            <a:ext cx="6939406" cy="120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</a:rPr>
              <a:t>Крайне </a:t>
            </a:r>
            <a:r>
              <a:rPr lang="ru-RU" sz="2400" dirty="0" smtClean="0">
                <a:latin typeface="Georgia" panose="02040502050405020303" pitchFamily="18" charset="0"/>
              </a:rPr>
              <a:t>важно п</a:t>
            </a:r>
            <a:r>
              <a:rPr lang="ru-RU" sz="2400" dirty="0" smtClean="0">
                <a:latin typeface="Georgia" panose="02040502050405020303" pitchFamily="18" charset="0"/>
                <a:cs typeface="+mn-cs"/>
              </a:rPr>
              <a:t>онимать 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оценку со стороны </a:t>
            </a:r>
            <a:r>
              <a:rPr lang="en-US" sz="2400" dirty="0">
                <a:latin typeface="Georgia" panose="02040502050405020303" pitchFamily="18" charset="0"/>
                <a:cs typeface="+mn-cs"/>
              </a:rPr>
              <a:t>buy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-</a:t>
            </a:r>
            <a:r>
              <a:rPr lang="en-US" sz="2400" dirty="0" smtClean="0">
                <a:latin typeface="Georgia" panose="02040502050405020303" pitchFamily="18" charset="0"/>
                <a:cs typeface="+mn-cs"/>
              </a:rPr>
              <a:t>side</a:t>
            </a:r>
            <a:r>
              <a:rPr lang="ru-RU" sz="2400" dirty="0" smtClean="0">
                <a:latin typeface="Georgia" panose="02040502050405020303" pitchFamily="18" charset="0"/>
                <a:cs typeface="+mn-cs"/>
              </a:rPr>
              <a:t> и выстраивать 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правильную коммуникацию с теми, кто принимает непосредственное решение о сделке.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9806" y="1935064"/>
            <a:ext cx="6974902" cy="1421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Компания не понимала, что ее покупают вдвое ниже фундаментальной стоимости.  </a:t>
            </a:r>
          </a:p>
        </p:txBody>
      </p:sp>
    </p:spTree>
    <p:extLst>
      <p:ext uri="{BB962C8B-B14F-4D97-AF65-F5344CB8AC3E}">
        <p14:creationId xmlns:p14="http://schemas.microsoft.com/office/powerpoint/2010/main" val="33044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276872"/>
            <a:ext cx="9144000" cy="3888432"/>
            <a:chOff x="0" y="2636912"/>
            <a:chExt cx="9144000" cy="3486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0" y="2636912"/>
              <a:ext cx="2915816" cy="687628"/>
            </a:xfrm>
            <a:custGeom>
              <a:avLst/>
              <a:gdLst>
                <a:gd name="connsiteX0" fmla="*/ 0 w 2025879"/>
                <a:gd name="connsiteY0" fmla="*/ 0 h 687628"/>
                <a:gd name="connsiteX1" fmla="*/ 2025879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  <a:gd name="connsiteX0" fmla="*/ 0 w 2025879"/>
                <a:gd name="connsiteY0" fmla="*/ 0 h 687628"/>
                <a:gd name="connsiteX1" fmla="*/ 1534560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879" h="687628">
                  <a:moveTo>
                    <a:pt x="0" y="0"/>
                  </a:moveTo>
                  <a:lnTo>
                    <a:pt x="1534560" y="0"/>
                  </a:lnTo>
                  <a:lnTo>
                    <a:pt x="2025879" y="687628"/>
                  </a:lnTo>
                  <a:lnTo>
                    <a:pt x="0" y="6876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140968"/>
              <a:ext cx="9144000" cy="298194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9" y="101493"/>
            <a:ext cx="8518822" cy="64881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Кейс 2: </a:t>
            </a:r>
            <a:r>
              <a:rPr lang="ru-RU" sz="2400" dirty="0" smtClean="0"/>
              <a:t>поиск </a:t>
            </a:r>
            <a:r>
              <a:rPr lang="en-US" sz="2400" dirty="0" smtClean="0"/>
              <a:t>equity </a:t>
            </a:r>
            <a:r>
              <a:rPr lang="ru-RU" sz="2400" dirty="0" smtClean="0"/>
              <a:t>инвестора </a:t>
            </a:r>
            <a:r>
              <a:rPr lang="ru-RU" sz="2400" dirty="0"/>
              <a:t>для «КОМКОМ</a:t>
            </a:r>
            <a:r>
              <a:rPr lang="ru-RU" sz="2400" dirty="0" smtClean="0"/>
              <a:t>»</a:t>
            </a:r>
            <a:endParaRPr lang="ru-RU" sz="3600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0748" y="1124744"/>
            <a:ext cx="2527036" cy="5436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О компании: </a:t>
            </a:r>
            <a:endParaRPr lang="ru-RU" sz="2400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73679" y="2415713"/>
            <a:ext cx="2306404" cy="5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Награды: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048753"/>
            <a:ext cx="6516216" cy="158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</a:rPr>
              <a:t>«КОМКОМ» успешно работает на рынке систем безопасности более 15 лет, о чем свидетельствует не только стабильный рост выручки и прибыли, но и признание экспертным сообществом.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/>
          <a:stretch/>
        </p:blipFill>
        <p:spPr bwMode="auto">
          <a:xfrm>
            <a:off x="3923928" y="6264075"/>
            <a:ext cx="1684434" cy="46357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73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" y="3070920"/>
            <a:ext cx="1044655" cy="1436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53" y="3069120"/>
            <a:ext cx="1106687" cy="14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90" y="3069120"/>
            <a:ext cx="1855714" cy="1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54" y="3069120"/>
            <a:ext cx="1983471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93" y="3060273"/>
            <a:ext cx="1939404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" y="4631981"/>
            <a:ext cx="1051834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75" y="4631981"/>
            <a:ext cx="1051834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77" y="4614430"/>
            <a:ext cx="199117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28" y="4614430"/>
            <a:ext cx="1051834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70" y="4617212"/>
            <a:ext cx="1056738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77" y="4609105"/>
            <a:ext cx="139586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780928"/>
            <a:ext cx="9144000" cy="3384376"/>
            <a:chOff x="0" y="2636912"/>
            <a:chExt cx="9144000" cy="3486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0" y="2636912"/>
              <a:ext cx="2915816" cy="687628"/>
            </a:xfrm>
            <a:custGeom>
              <a:avLst/>
              <a:gdLst>
                <a:gd name="connsiteX0" fmla="*/ 0 w 2025879"/>
                <a:gd name="connsiteY0" fmla="*/ 0 h 687628"/>
                <a:gd name="connsiteX1" fmla="*/ 2025879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  <a:gd name="connsiteX0" fmla="*/ 0 w 2025879"/>
                <a:gd name="connsiteY0" fmla="*/ 0 h 687628"/>
                <a:gd name="connsiteX1" fmla="*/ 1534560 w 2025879"/>
                <a:gd name="connsiteY1" fmla="*/ 0 h 687628"/>
                <a:gd name="connsiteX2" fmla="*/ 2025879 w 2025879"/>
                <a:gd name="connsiteY2" fmla="*/ 687628 h 687628"/>
                <a:gd name="connsiteX3" fmla="*/ 0 w 2025879"/>
                <a:gd name="connsiteY3" fmla="*/ 687628 h 687628"/>
                <a:gd name="connsiteX4" fmla="*/ 0 w 2025879"/>
                <a:gd name="connsiteY4" fmla="*/ 0 h 6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879" h="687628">
                  <a:moveTo>
                    <a:pt x="0" y="0"/>
                  </a:moveTo>
                  <a:lnTo>
                    <a:pt x="1534560" y="0"/>
                  </a:lnTo>
                  <a:lnTo>
                    <a:pt x="2025879" y="687628"/>
                  </a:lnTo>
                  <a:lnTo>
                    <a:pt x="0" y="6876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140968"/>
              <a:ext cx="9144000" cy="298194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9" y="101493"/>
            <a:ext cx="8518822" cy="64881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Кейс 2: </a:t>
            </a:r>
            <a:r>
              <a:rPr lang="ru-RU" sz="2400" dirty="0" smtClean="0"/>
              <a:t>поиск </a:t>
            </a:r>
            <a:r>
              <a:rPr lang="en-US" sz="2400" dirty="0" smtClean="0"/>
              <a:t>equity </a:t>
            </a:r>
            <a:r>
              <a:rPr lang="ru-RU" sz="2400" dirty="0" smtClean="0"/>
              <a:t>инвестора </a:t>
            </a:r>
            <a:r>
              <a:rPr lang="ru-RU" sz="2400" dirty="0"/>
              <a:t>для «КОМКОМ</a:t>
            </a:r>
            <a:r>
              <a:rPr lang="ru-RU" sz="2400" dirty="0" smtClean="0"/>
              <a:t>»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570141"/>
            <a:ext cx="6417262" cy="12270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Выход </a:t>
            </a:r>
            <a:r>
              <a:rPr lang="ru-RU" sz="2400" dirty="0">
                <a:latin typeface="Georgia" panose="02040502050405020303" pitchFamily="18" charset="0"/>
              </a:rPr>
              <a:t>на рынок агрессивных конкурентов из Китая со стоимостью аналогичной продукции ниже на 30%.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Невозможность </a:t>
            </a:r>
            <a:r>
              <a:rPr lang="ru-RU" sz="2400" dirty="0">
                <a:latin typeface="Georgia" panose="02040502050405020303" pitchFamily="18" charset="0"/>
              </a:rPr>
              <a:t>профинансировать вывод на рынок новых продуктов (достижение лимитов по банковским кредитам).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0748" y="1124744"/>
            <a:ext cx="2527036" cy="5436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Миссия: </a:t>
            </a:r>
            <a:endParaRPr lang="ru-RU" sz="2400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05356" y="2885388"/>
            <a:ext cx="2306404" cy="5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1595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4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2pPr>
            <a:lvl3pPr marL="9874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3pPr>
            <a:lvl4pPr marL="13398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4pPr>
            <a:lvl5pPr marL="17033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Georgia" panose="02040502050405020303" pitchFamily="18" charset="0"/>
                <a:cs typeface="+mn-cs"/>
              </a:defRPr>
            </a:lvl5pPr>
            <a:lvl6pPr marL="21605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6177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0749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53218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Проблемы: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048753"/>
            <a:ext cx="6516216" cy="158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4B7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«Своевременно </a:t>
            </a:r>
            <a:r>
              <a:rPr lang="ru-RU" sz="2400" dirty="0">
                <a:latin typeface="Georgia" panose="02040502050405020303" pitchFamily="18" charset="0"/>
              </a:rPr>
              <a:t>и качественно удовлетворяя потребности рынка безопасности, мы поднимаем уровень защищенности россиян и стабильности Российского государства</a:t>
            </a:r>
            <a:r>
              <a:rPr lang="ru-RU" sz="2400" dirty="0" smtClean="0">
                <a:latin typeface="Georgia" panose="02040502050405020303" pitchFamily="18" charset="0"/>
              </a:rPr>
              <a:t>».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/>
          <a:stretch/>
        </p:blipFill>
        <p:spPr bwMode="auto">
          <a:xfrm>
            <a:off x="3923928" y="6264075"/>
            <a:ext cx="1684434" cy="46357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73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56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11021</TotalTime>
  <Words>824</Words>
  <Application>Microsoft Office PowerPoint</Application>
  <PresentationFormat>Экран (4:3)</PresentationFormat>
  <Paragraphs>104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Презентация PowerPoint</vt:lpstr>
      <vt:lpstr>Авторы доклада</vt:lpstr>
      <vt:lpstr>Освещаемые вопросы</vt:lpstr>
      <vt:lpstr>Мотивы для поиска equity инвестора</vt:lpstr>
      <vt:lpstr>Типы инвесторов</vt:lpstr>
      <vt:lpstr>3 стоимости, определяемых buy-side:</vt:lpstr>
      <vt:lpstr>Кейс 1: Международный игрок №1 в сфере сервиса ЖКХ приобретает игрока №3 на Московском рынке. </vt:lpstr>
      <vt:lpstr>Кейс 2: поиск equity инвестора для «КОМКОМ»</vt:lpstr>
      <vt:lpstr>Кейс 2: поиск equity инвестора для «КОМКОМ»</vt:lpstr>
      <vt:lpstr>Кейс 2: поиск equity инвестора для «КОМКОМ»</vt:lpstr>
      <vt:lpstr>Подход к поиску инвестора</vt:lpstr>
      <vt:lpstr>Что получила компания?</vt:lpstr>
      <vt:lpstr>Выводы</vt:lpstr>
      <vt:lpstr>Выводы</vt:lpstr>
      <vt:lpstr>Презентация PowerPoint</vt:lpstr>
    </vt:vector>
  </TitlesOfParts>
  <Company>RGG Capital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RGG Capital</dc:creator>
  <cp:lastModifiedBy>Teimuraz</cp:lastModifiedBy>
  <cp:revision>700</cp:revision>
  <dcterms:created xsi:type="dcterms:W3CDTF">2009-02-19T15:03:46Z</dcterms:created>
  <dcterms:modified xsi:type="dcterms:W3CDTF">2013-11-25T06:17:33Z</dcterms:modified>
</cp:coreProperties>
</file>